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av" ContentType="audio/x-wav"/>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notesMasterIdLst>
    <p:notesMasterId r:id="rId44"/>
  </p:notesMasterIdLst>
  <p:handoutMasterIdLst>
    <p:handoutMasterId r:id="rId45"/>
  </p:handoutMasterIdLst>
  <p:sldIdLst>
    <p:sldId id="259" r:id="rId2"/>
    <p:sldId id="270" r:id="rId3"/>
    <p:sldId id="271" r:id="rId4"/>
    <p:sldId id="272" r:id="rId5"/>
    <p:sldId id="273" r:id="rId6"/>
    <p:sldId id="274" r:id="rId7"/>
    <p:sldId id="261" r:id="rId8"/>
    <p:sldId id="262" r:id="rId9"/>
    <p:sldId id="263" r:id="rId10"/>
    <p:sldId id="264" r:id="rId11"/>
    <p:sldId id="275" r:id="rId12"/>
    <p:sldId id="265" r:id="rId13"/>
    <p:sldId id="266" r:id="rId14"/>
    <p:sldId id="267" r:id="rId15"/>
    <p:sldId id="268" r:id="rId16"/>
    <p:sldId id="269"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304" userDrawn="1">
          <p15:clr>
            <a:srgbClr val="A4A3A4"/>
          </p15:clr>
        </p15:guide>
        <p15:guide id="3" orient="horz" pos="4144" userDrawn="1">
          <p15:clr>
            <a:srgbClr val="A4A3A4"/>
          </p15:clr>
        </p15:guide>
        <p15:guide id="4" orient="horz" pos="3952" userDrawn="1">
          <p15:clr>
            <a:srgbClr val="A4A3A4"/>
          </p15:clr>
        </p15:guide>
        <p15:guide id="5" orient="horz" pos="1136" userDrawn="1">
          <p15:clr>
            <a:srgbClr val="A4A3A4"/>
          </p15:clr>
        </p15:guide>
        <p15:guide id="6" pos="3839" userDrawn="1">
          <p15:clr>
            <a:srgbClr val="A4A3A4"/>
          </p15:clr>
        </p15:guide>
        <p15:guide id="7" pos="191" userDrawn="1">
          <p15:clr>
            <a:srgbClr val="A4A3A4"/>
          </p15:clr>
        </p15:guide>
        <p15:guide id="8" pos="7486" userDrawn="1">
          <p15:clr>
            <a:srgbClr val="A4A3A4"/>
          </p15:clr>
        </p15:guide>
        <p15:guide id="9" pos="576" userDrawn="1">
          <p15:clr>
            <a:srgbClr val="A4A3A4"/>
          </p15:clr>
        </p15:guide>
        <p15:guide id="10" pos="710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86" d="100"/>
          <a:sy n="86" d="100"/>
        </p:scale>
        <p:origin x="72" y="58"/>
      </p:cViewPr>
      <p:guideLst>
        <p:guide orient="horz" pos="2160"/>
        <p:guide orient="horz" pos="304"/>
        <p:guide orient="horz" pos="4144"/>
        <p:guide orient="horz" pos="3952"/>
        <p:guide orient="horz" pos="1136"/>
        <p:guide pos="3839"/>
        <p:guide pos="191"/>
        <p:guide pos="7486"/>
        <p:guide pos="576"/>
        <p:guide pos="7102"/>
      </p:guideLst>
    </p:cSldViewPr>
  </p:slideViewPr>
  <p:notesTextViewPr>
    <p:cViewPr>
      <p:scale>
        <a:sx n="1" d="1"/>
        <a:sy n="1" d="1"/>
      </p:scale>
      <p:origin x="0" y="0"/>
    </p:cViewPr>
  </p:notesTextViewPr>
  <p:notesViewPr>
    <p:cSldViewPr showGuides="1">
      <p:cViewPr varScale="1">
        <p:scale>
          <a:sx n="76" d="100"/>
          <a:sy n="76" d="100"/>
        </p:scale>
        <p:origin x="168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54C6E1-AF92-4FB7-A013-0B520EBC30AE}" type="datetimeFigureOut">
              <a:rPr lang="en-US"/>
              <a:t>3/2/2017</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52D9BF-D574-4807-B36C-9E2A025BE826}" type="slidenum">
              <a:rPr/>
              <a:t>‹#›</a:t>
            </a:fld>
            <a:endParaRPr/>
          </a:p>
        </p:txBody>
      </p:sp>
    </p:spTree>
    <p:extLst>
      <p:ext uri="{BB962C8B-B14F-4D97-AF65-F5344CB8AC3E}">
        <p14:creationId xmlns:p14="http://schemas.microsoft.com/office/powerpoint/2010/main" val="2306792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C10850-0874-4A61-99B4-D613C5E8D9EA}" type="datetimeFigureOut">
              <a:rPr lang="en-US"/>
              <a:t>3/2/2017</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1EC53-F507-411E-9ADC-FBCFECE09D3D}" type="slidenum">
              <a:rPr/>
              <a:t>‹#›</a:t>
            </a:fld>
            <a:endParaRPr/>
          </a:p>
        </p:txBody>
      </p:sp>
    </p:spTree>
    <p:extLst>
      <p:ext uri="{BB962C8B-B14F-4D97-AF65-F5344CB8AC3E}">
        <p14:creationId xmlns:p14="http://schemas.microsoft.com/office/powerpoint/2010/main"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11EC53-F507-411E-9ADC-FBCFECE09D3D}" type="slidenum">
              <a:rPr lang="en-US" smtClean="0"/>
              <a:t>1</a:t>
            </a:fld>
            <a:endParaRPr lang="en-US"/>
          </a:p>
        </p:txBody>
      </p:sp>
    </p:spTree>
    <p:extLst>
      <p:ext uri="{BB962C8B-B14F-4D97-AF65-F5344CB8AC3E}">
        <p14:creationId xmlns:p14="http://schemas.microsoft.com/office/powerpoint/2010/main" val="29086440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68246" y="1828800"/>
            <a:ext cx="9220200" cy="2147926"/>
          </a:xfrm>
        </p:spPr>
        <p:txBody>
          <a:bodyPr anchor="ctr">
            <a:normAutofit/>
          </a:bodyPr>
          <a:lstStyle>
            <a:lvl1pPr algn="ctr">
              <a:defRPr sz="4400" cap="all" normalizeH="0" baseline="0"/>
            </a:lvl1pPr>
          </a:lstStyle>
          <a:p>
            <a:r>
              <a:rPr lang="en-US" smtClean="0"/>
              <a:t>Click to edit Master title style</a:t>
            </a:r>
            <a:endParaRPr dirty="0"/>
          </a:p>
        </p:txBody>
      </p:sp>
      <p:sp>
        <p:nvSpPr>
          <p:cNvPr id="3" name="Subtitle 2"/>
          <p:cNvSpPr>
            <a:spLocks noGrp="1"/>
          </p:cNvSpPr>
          <p:nvPr>
            <p:ph type="subTitle" idx="1"/>
          </p:nvPr>
        </p:nvSpPr>
        <p:spPr>
          <a:xfrm>
            <a:off x="1468246" y="4063998"/>
            <a:ext cx="9220200" cy="1016000"/>
          </a:xfrm>
        </p:spPr>
        <p:txBody>
          <a:bodyPr>
            <a:normAutofit/>
          </a:bodyPr>
          <a:lstStyle>
            <a:lvl1pPr marL="0" indent="0" algn="ctr">
              <a:spcBef>
                <a:spcPts val="0"/>
              </a:spcBef>
              <a:buNone/>
              <a:defRPr sz="280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2" indent="0" algn="ctr">
              <a:buNone/>
              <a:defRPr>
                <a:solidFill>
                  <a:schemeClr val="tx1">
                    <a:tint val="75000"/>
                  </a:schemeClr>
                </a:solidFill>
              </a:defRPr>
            </a:lvl5pPr>
            <a:lvl6pPr marL="3047466"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smtClean="0"/>
              <a:t>Click to edit Master subtitle style</a:t>
            </a:r>
            <a:endParaRP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B9B9059-F1D6-41D0-95CF-D21CAA096B3A}" type="datetimeFigureOut">
              <a:rPr lang="en-US" smtClean="0"/>
              <a:pPr/>
              <a:t>3/2/2017</a:t>
            </a:fld>
            <a:endParaRPr lang="en-US"/>
          </a:p>
        </p:txBody>
      </p:sp>
      <p:sp>
        <p:nvSpPr>
          <p:cNvPr id="7" name="Slide Number Placeholder 6"/>
          <p:cNvSpPr>
            <a:spLocks noGrp="1"/>
          </p:cNvSpPr>
          <p:nvPr>
            <p:ph type="sldNum" sz="quarter" idx="12"/>
          </p:nvPr>
        </p:nvSpPr>
        <p:spPr/>
        <p:txBody>
          <a:bodyPr/>
          <a:lstStyle/>
          <a:p>
            <a:fld id="{E5FD5434-F838-4DD4-A17B-1CB1A1850DF4}" type="slidenum">
              <a:rPr lang="en-US" smtClean="0"/>
              <a:pPr/>
              <a:t>‹#›</a:t>
            </a:fld>
            <a:endParaRPr lang="en-US"/>
          </a:p>
        </p:txBody>
      </p:sp>
    </p:spTree>
    <p:extLst>
      <p:ext uri="{BB962C8B-B14F-4D97-AF65-F5344CB8AC3E}">
        <p14:creationId xmlns:p14="http://schemas.microsoft.com/office/powerpoint/2010/main" val="214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0" orient="horz" pos="2160" userDrawn="1">
          <p15:clr>
            <a:srgbClr val="FBAE40"/>
          </p15:clr>
        </p15:guide>
        <p15:guide id="1"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163" y="482600"/>
            <a:ext cx="10360501" cy="1219200"/>
          </a:xfrm>
        </p:spPr>
        <p:txBody>
          <a:bodyPr/>
          <a:lstStyle/>
          <a:p>
            <a:r>
              <a:rPr lang="en-US" smtClean="0"/>
              <a:t>Click to edit Master title style</a:t>
            </a:r>
            <a:endParaRPr/>
          </a:p>
        </p:txBody>
      </p:sp>
      <p:sp>
        <p:nvSpPr>
          <p:cNvPr id="3" name="Content Placeholder 2"/>
          <p:cNvSpPr>
            <a:spLocks noGrp="1"/>
          </p:cNvSpPr>
          <p:nvPr>
            <p:ph idx="1"/>
          </p:nvPr>
        </p:nvSpPr>
        <p:spPr>
          <a:xfrm>
            <a:off x="914163" y="1803401"/>
            <a:ext cx="10360501" cy="4470400"/>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B9B9059-F1D6-41D0-95CF-D21CAA096B3A}" type="datetimeFigureOut">
              <a:rPr lang="en-US" smtClean="0"/>
              <a:t>3/2/2017</a:t>
            </a:fld>
            <a:endParaRPr lang="en-US"/>
          </a:p>
        </p:txBody>
      </p:sp>
      <p:sp>
        <p:nvSpPr>
          <p:cNvPr id="6" name="Slide Number Placeholder 5"/>
          <p:cNvSpPr>
            <a:spLocks noGrp="1"/>
          </p:cNvSpPr>
          <p:nvPr>
            <p:ph type="sldNum" sz="quarter" idx="12"/>
          </p:nvPr>
        </p:nvSpPr>
        <p:spPr/>
        <p:txBody>
          <a:bodyPr/>
          <a:lstStyle/>
          <a:p>
            <a:fld id="{E5FD5434-F838-4DD4-A17B-1CB1A1850DF4}" type="slidenum">
              <a:rPr lang="en-US" smtClean="0"/>
              <a:t>‹#›</a:t>
            </a:fld>
            <a:endParaRPr lang="en-US"/>
          </a:p>
        </p:txBody>
      </p:sp>
    </p:spTree>
    <p:extLst>
      <p:ext uri="{BB962C8B-B14F-4D97-AF65-F5344CB8AC3E}">
        <p14:creationId xmlns:p14="http://schemas.microsoft.com/office/powerpoint/2010/main" val="2264308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8883" y="1524002"/>
            <a:ext cx="9751060" cy="1992597"/>
          </a:xfrm>
        </p:spPr>
        <p:txBody>
          <a:bodyPr anchor="b" anchorCtr="0">
            <a:noAutofit/>
          </a:bodyPr>
          <a:lstStyle>
            <a:lvl1pPr algn="ctr">
              <a:defRPr sz="4400" b="0" cap="all" baseline="0"/>
            </a:lvl1pPr>
          </a:lstStyle>
          <a:p>
            <a:r>
              <a:rPr lang="en-US" smtClean="0"/>
              <a:t>Click to edit Master title style</a:t>
            </a:r>
            <a:endParaRPr/>
          </a:p>
        </p:txBody>
      </p:sp>
      <p:sp>
        <p:nvSpPr>
          <p:cNvPr id="3" name="Text Placeholder 2"/>
          <p:cNvSpPr>
            <a:spLocks noGrp="1"/>
          </p:cNvSpPr>
          <p:nvPr>
            <p:ph type="body" idx="1"/>
          </p:nvPr>
        </p:nvSpPr>
        <p:spPr>
          <a:xfrm>
            <a:off x="1218883" y="3632200"/>
            <a:ext cx="9751060" cy="1016000"/>
          </a:xfrm>
        </p:spPr>
        <p:txBody>
          <a:bodyPr anchor="t" anchorCtr="0">
            <a:noAutofit/>
          </a:bodyPr>
          <a:lstStyle>
            <a:lvl1pPr marL="0" indent="0" algn="ctr">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2" indent="0">
              <a:buNone/>
              <a:defRPr sz="1900">
                <a:solidFill>
                  <a:schemeClr val="tx1">
                    <a:tint val="75000"/>
                  </a:schemeClr>
                </a:solidFill>
              </a:defRPr>
            </a:lvl5pPr>
            <a:lvl6pPr marL="3047466"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B9B9059-F1D6-41D0-95CF-D21CAA096B3A}" type="datetimeFigureOut">
              <a:rPr lang="en-US" smtClean="0"/>
              <a:t>3/2/2017</a:t>
            </a:fld>
            <a:endParaRPr lang="en-US"/>
          </a:p>
        </p:txBody>
      </p:sp>
      <p:sp>
        <p:nvSpPr>
          <p:cNvPr id="6" name="Slide Number Placeholder 5"/>
          <p:cNvSpPr>
            <a:spLocks noGrp="1"/>
          </p:cNvSpPr>
          <p:nvPr>
            <p:ph type="sldNum" sz="quarter" idx="12"/>
          </p:nvPr>
        </p:nvSpPr>
        <p:spPr/>
        <p:txBody>
          <a:bodyPr/>
          <a:lstStyle/>
          <a:p>
            <a:fld id="{E5FD5434-F838-4DD4-A17B-1CB1A1850DF4}" type="slidenum">
              <a:rPr lang="en-US" smtClean="0"/>
              <a:t>‹#›</a:t>
            </a:fld>
            <a:endParaRPr lang="en-US"/>
          </a:p>
        </p:txBody>
      </p:sp>
    </p:spTree>
    <p:extLst>
      <p:ext uri="{BB962C8B-B14F-4D97-AF65-F5344CB8AC3E}">
        <p14:creationId xmlns:p14="http://schemas.microsoft.com/office/powerpoint/2010/main" val="3638904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163" y="482600"/>
            <a:ext cx="10360501" cy="1219200"/>
          </a:xfrm>
        </p:spPr>
        <p:txBody>
          <a:bodyPr/>
          <a:lstStyle/>
          <a:p>
            <a:r>
              <a:rPr lang="en-US" smtClean="0"/>
              <a:t>Click to edit Master title style</a:t>
            </a:r>
            <a:endParaRPr/>
          </a:p>
        </p:txBody>
      </p:sp>
      <p:sp>
        <p:nvSpPr>
          <p:cNvPr id="3" name="Content Placeholder 2"/>
          <p:cNvSpPr>
            <a:spLocks noGrp="1"/>
          </p:cNvSpPr>
          <p:nvPr>
            <p:ph sz="half" idx="1"/>
          </p:nvPr>
        </p:nvSpPr>
        <p:spPr>
          <a:xfrm>
            <a:off x="914162" y="1803401"/>
            <a:ext cx="4977104" cy="4470400"/>
          </a:xfrm>
        </p:spPr>
        <p:txBody>
          <a:bodyPr>
            <a:normAutofit/>
          </a:bodyPr>
          <a:lstStyle>
            <a:lvl1pPr>
              <a:defRPr sz="2400"/>
            </a:lvl1pPr>
            <a:lvl2pPr>
              <a:defRPr sz="2000"/>
            </a:lvl2pPr>
            <a:lvl3pPr>
              <a:defRPr sz="1800"/>
            </a:lvl3pPr>
            <a:lvl4pPr>
              <a:defRPr sz="1600"/>
            </a:lvl4pPr>
            <a:lvl5pPr>
              <a:defRPr sz="1400"/>
            </a:lvl5pPr>
            <a:lvl6pPr>
              <a:defRPr sz="1400"/>
            </a:lvl6pPr>
            <a:lvl7pPr marL="2669581">
              <a:defRPr sz="1400"/>
            </a:lvl7pPr>
            <a:lvl8pPr marL="2669581">
              <a:defRPr sz="1400"/>
            </a:lvl8pPr>
            <a:lvl9pPr marL="2669581">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97559" y="1803401"/>
            <a:ext cx="4977104" cy="4470400"/>
          </a:xfrm>
        </p:spPr>
        <p:txBody>
          <a:bodyPr>
            <a:normAutofit/>
          </a:bodyPr>
          <a:lstStyle>
            <a:lvl1pPr>
              <a:defRPr sz="2400"/>
            </a:lvl1pPr>
            <a:lvl2pPr>
              <a:defRPr sz="2000"/>
            </a:lvl2pPr>
            <a:lvl3pPr>
              <a:defRPr sz="1800"/>
            </a:lvl3pPr>
            <a:lvl4pPr>
              <a:defRPr sz="1600"/>
            </a:lvl4pPr>
            <a:lvl5pPr>
              <a:defRPr sz="1400"/>
            </a:lvl5pPr>
            <a:lvl6pPr marL="2669581">
              <a:defRPr sz="1400" baseline="0"/>
            </a:lvl6pPr>
            <a:lvl7pPr marL="2669581">
              <a:defRPr sz="1400" baseline="0"/>
            </a:lvl7pPr>
            <a:lvl8pPr marL="2669581">
              <a:defRPr sz="1400" baseline="0"/>
            </a:lvl8pPr>
            <a:lvl9pPr marL="2669581">
              <a:defRPr sz="14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B9B9059-F1D6-41D0-95CF-D21CAA096B3A}" type="datetimeFigureOut">
              <a:rPr lang="en-US" smtClean="0"/>
              <a:t>3/2/2017</a:t>
            </a:fld>
            <a:endParaRPr lang="en-US"/>
          </a:p>
        </p:txBody>
      </p:sp>
      <p:sp>
        <p:nvSpPr>
          <p:cNvPr id="7" name="Slide Number Placeholder 6"/>
          <p:cNvSpPr>
            <a:spLocks noGrp="1"/>
          </p:cNvSpPr>
          <p:nvPr>
            <p:ph type="sldNum" sz="quarter" idx="12"/>
          </p:nvPr>
        </p:nvSpPr>
        <p:spPr/>
        <p:txBody>
          <a:bodyPr/>
          <a:lstStyle/>
          <a:p>
            <a:fld id="{E5FD5434-F838-4DD4-A17B-1CB1A1850DF4}" type="slidenum">
              <a:rPr lang="en-US" smtClean="0"/>
              <a:t>‹#›</a:t>
            </a:fld>
            <a:endParaRPr lang="en-US"/>
          </a:p>
        </p:txBody>
      </p:sp>
    </p:spTree>
    <p:extLst>
      <p:ext uri="{BB962C8B-B14F-4D97-AF65-F5344CB8AC3E}">
        <p14:creationId xmlns:p14="http://schemas.microsoft.com/office/powerpoint/2010/main" val="140658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163" y="482600"/>
            <a:ext cx="10360501" cy="12192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914162"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2" indent="0">
              <a:buNone/>
              <a:defRPr sz="2100" b="1"/>
            </a:lvl5pPr>
            <a:lvl6pPr marL="3047466"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Click to edit Master text styles</a:t>
            </a:r>
          </a:p>
        </p:txBody>
      </p:sp>
      <p:sp>
        <p:nvSpPr>
          <p:cNvPr id="4" name="Content Placeholder 3"/>
          <p:cNvSpPr>
            <a:spLocks noGrp="1"/>
          </p:cNvSpPr>
          <p:nvPr>
            <p:ph sz="half" idx="2"/>
          </p:nvPr>
        </p:nvSpPr>
        <p:spPr>
          <a:xfrm>
            <a:off x="914162"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a:lvl8pPr>
            <a:lvl9pPr marL="2669581">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97559"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2" indent="0">
              <a:buNone/>
              <a:defRPr sz="2100" b="1"/>
            </a:lvl5pPr>
            <a:lvl6pPr marL="3047466"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Click to edit Master text styles</a:t>
            </a:r>
          </a:p>
        </p:txBody>
      </p:sp>
      <p:sp>
        <p:nvSpPr>
          <p:cNvPr id="6" name="Content Placeholder 5"/>
          <p:cNvSpPr>
            <a:spLocks noGrp="1"/>
          </p:cNvSpPr>
          <p:nvPr>
            <p:ph sz="quarter" idx="4"/>
          </p:nvPr>
        </p:nvSpPr>
        <p:spPr>
          <a:xfrm>
            <a:off x="6297559"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baseline="0"/>
            </a:lvl8pPr>
            <a:lvl9pPr marL="2669581">
              <a:defRPr sz="14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3B9B9059-F1D6-41D0-95CF-D21CAA096B3A}" type="datetimeFigureOut">
              <a:rPr lang="en-US" smtClean="0"/>
              <a:t>3/2/2017</a:t>
            </a:fld>
            <a:endParaRPr lang="en-US"/>
          </a:p>
        </p:txBody>
      </p:sp>
      <p:sp>
        <p:nvSpPr>
          <p:cNvPr id="9" name="Slide Number Placeholder 8"/>
          <p:cNvSpPr>
            <a:spLocks noGrp="1"/>
          </p:cNvSpPr>
          <p:nvPr>
            <p:ph type="sldNum" sz="quarter" idx="12"/>
          </p:nvPr>
        </p:nvSpPr>
        <p:spPr/>
        <p:txBody>
          <a:bodyPr/>
          <a:lstStyle/>
          <a:p>
            <a:fld id="{E5FD5434-F838-4DD4-A17B-1CB1A1850DF4}" type="slidenum">
              <a:rPr lang="en-US" smtClean="0"/>
              <a:t>‹#›</a:t>
            </a:fld>
            <a:endParaRPr lang="en-US"/>
          </a:p>
        </p:txBody>
      </p:sp>
    </p:spTree>
    <p:extLst>
      <p:ext uri="{BB962C8B-B14F-4D97-AF65-F5344CB8AC3E}">
        <p14:creationId xmlns:p14="http://schemas.microsoft.com/office/powerpoint/2010/main" val="3561680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163" y="482600"/>
            <a:ext cx="10360501" cy="1219200"/>
          </a:xfrm>
        </p:spPr>
        <p:txBody>
          <a:bodyPr/>
          <a:lstStyle/>
          <a:p>
            <a:r>
              <a:rPr lang="en-US" smtClean="0"/>
              <a:t>Click to edit Master title style</a:t>
            </a:r>
            <a:endParaRPr/>
          </a:p>
        </p:txBody>
      </p:sp>
      <p:sp>
        <p:nvSpPr>
          <p:cNvPr id="4" name="Footer Placeholder 3"/>
          <p:cNvSpPr>
            <a:spLocks noGrp="1"/>
          </p:cNvSpPr>
          <p:nvPr>
            <p:ph type="ftr" sz="quarter" idx="11"/>
          </p:nvPr>
        </p:nvSpPr>
        <p:spPr/>
        <p:txBody>
          <a:bodyPr/>
          <a:lstStyle/>
          <a:p>
            <a:endParaRPr lang="en-US"/>
          </a:p>
        </p:txBody>
      </p:sp>
      <p:sp>
        <p:nvSpPr>
          <p:cNvPr id="3" name="Date Placeholder 2"/>
          <p:cNvSpPr>
            <a:spLocks noGrp="1"/>
          </p:cNvSpPr>
          <p:nvPr>
            <p:ph type="dt" sz="half" idx="10"/>
          </p:nvPr>
        </p:nvSpPr>
        <p:spPr/>
        <p:txBody>
          <a:bodyPr/>
          <a:lstStyle/>
          <a:p>
            <a:fld id="{3B9B9059-F1D6-41D0-95CF-D21CAA096B3A}" type="datetimeFigureOut">
              <a:rPr lang="en-US" smtClean="0"/>
              <a:t>3/2/2017</a:t>
            </a:fld>
            <a:endParaRPr lang="en-US"/>
          </a:p>
        </p:txBody>
      </p:sp>
      <p:sp>
        <p:nvSpPr>
          <p:cNvPr id="5" name="Slide Number Placeholder 4"/>
          <p:cNvSpPr>
            <a:spLocks noGrp="1"/>
          </p:cNvSpPr>
          <p:nvPr>
            <p:ph type="sldNum" sz="quarter" idx="12"/>
          </p:nvPr>
        </p:nvSpPr>
        <p:spPr/>
        <p:txBody>
          <a:bodyPr/>
          <a:lstStyle/>
          <a:p>
            <a:fld id="{E5FD5434-F838-4DD4-A17B-1CB1A1850DF4}" type="slidenum">
              <a:rPr lang="en-US" smtClean="0"/>
              <a:t>‹#›</a:t>
            </a:fld>
            <a:endParaRPr lang="en-US"/>
          </a:p>
        </p:txBody>
      </p:sp>
    </p:spTree>
    <p:extLst>
      <p:ext uri="{BB962C8B-B14F-4D97-AF65-F5344CB8AC3E}">
        <p14:creationId xmlns:p14="http://schemas.microsoft.com/office/powerpoint/2010/main" val="2469684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2" name="Date Placeholder 1"/>
          <p:cNvSpPr>
            <a:spLocks noGrp="1"/>
          </p:cNvSpPr>
          <p:nvPr>
            <p:ph type="dt" sz="half" idx="10"/>
          </p:nvPr>
        </p:nvSpPr>
        <p:spPr/>
        <p:txBody>
          <a:bodyPr/>
          <a:lstStyle/>
          <a:p>
            <a:fld id="{3B9B9059-F1D6-41D0-95CF-D21CAA096B3A}" type="datetimeFigureOut">
              <a:rPr lang="en-US" smtClean="0"/>
              <a:pPr/>
              <a:t>3/2/2017</a:t>
            </a:fld>
            <a:endParaRPr lang="en-US"/>
          </a:p>
        </p:txBody>
      </p:sp>
      <p:sp>
        <p:nvSpPr>
          <p:cNvPr id="4" name="Slide Number Placeholder 3"/>
          <p:cNvSpPr>
            <a:spLocks noGrp="1"/>
          </p:cNvSpPr>
          <p:nvPr>
            <p:ph type="sldNum" sz="quarter" idx="12"/>
          </p:nvPr>
        </p:nvSpPr>
        <p:spPr/>
        <p:txBody>
          <a:bodyPr/>
          <a:lstStyle/>
          <a:p>
            <a:fld id="{E5FD5434-F838-4DD4-A17B-1CB1A1850DF4}" type="slidenum">
              <a:rPr lang="en-US" smtClean="0"/>
              <a:pPr/>
              <a:t>‹#›</a:t>
            </a:fld>
            <a:endParaRPr lang="en-US"/>
          </a:p>
        </p:txBody>
      </p:sp>
    </p:spTree>
    <p:extLst>
      <p:ext uri="{BB962C8B-B14F-4D97-AF65-F5344CB8AC3E}">
        <p14:creationId xmlns:p14="http://schemas.microsoft.com/office/powerpoint/2010/main" val="1880342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oAutofit/>
          </a:bodyPr>
          <a:lstStyle>
            <a:lvl1pPr algn="l">
              <a:defRPr sz="3200" b="0"/>
            </a:lvl1pPr>
          </a:lstStyle>
          <a:p>
            <a:r>
              <a:rPr lang="en-US" smtClean="0"/>
              <a:t>Click to edit Master title style</a:t>
            </a:r>
            <a:endParaRPr/>
          </a:p>
        </p:txBody>
      </p:sp>
      <p:sp>
        <p:nvSpPr>
          <p:cNvPr id="20" name="Rectangle 19"/>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2400"/>
          </a:p>
        </p:txBody>
      </p:sp>
      <p:sp>
        <p:nvSpPr>
          <p:cNvPr id="3" name="Content Placeholder 2"/>
          <p:cNvSpPr>
            <a:spLocks noGrp="1"/>
          </p:cNvSpPr>
          <p:nvPr>
            <p:ph idx="1"/>
          </p:nvPr>
        </p:nvSpPr>
        <p:spPr bwMode="white">
          <a:xfrm>
            <a:off x="507868" y="482602"/>
            <a:ext cx="6602280" cy="5842001"/>
          </a:xfrm>
        </p:spPr>
        <p:txBody>
          <a:bodyPr>
            <a:norm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821163" y="2108200"/>
            <a:ext cx="3961368" cy="4267200"/>
          </a:xfrm>
        </p:spPr>
        <p:txBody>
          <a:bodyPr anchor="t" anchorCtr="0">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2" indent="0">
              <a:buNone/>
              <a:defRPr sz="1200"/>
            </a:lvl5pPr>
            <a:lvl6pPr marL="3047466"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B9B9059-F1D6-41D0-95CF-D21CAA096B3A}" type="datetimeFigureOut">
              <a:rPr lang="en-US" smtClean="0"/>
              <a:pPr/>
              <a:t>3/2/2017</a:t>
            </a:fld>
            <a:endParaRPr lang="en-US"/>
          </a:p>
        </p:txBody>
      </p:sp>
      <p:sp>
        <p:nvSpPr>
          <p:cNvPr id="7" name="Slide Number Placeholder 6"/>
          <p:cNvSpPr>
            <a:spLocks noGrp="1"/>
          </p:cNvSpPr>
          <p:nvPr>
            <p:ph type="sldNum" sz="quarter" idx="12"/>
          </p:nvPr>
        </p:nvSpPr>
        <p:spPr/>
        <p:txBody>
          <a:bodyPr/>
          <a:lstStyle/>
          <a:p>
            <a:fld id="{E5FD5434-F838-4DD4-A17B-1CB1A1850DF4}" type="slidenum">
              <a:rPr lang="en-US" smtClean="0"/>
              <a:pPr/>
              <a:t>‹#›</a:t>
            </a:fld>
            <a:endParaRPr lang="en-US"/>
          </a:p>
        </p:txBody>
      </p:sp>
    </p:spTree>
    <p:extLst>
      <p:ext uri="{BB962C8B-B14F-4D97-AF65-F5344CB8AC3E}">
        <p14:creationId xmlns:p14="http://schemas.microsoft.com/office/powerpoint/2010/main" val="2768311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99134" y="1905000"/>
            <a:ext cx="5180251" cy="1727200"/>
          </a:xfrm>
        </p:spPr>
        <p:txBody>
          <a:bodyPr anchor="b" anchorCtr="0">
            <a:normAutofit/>
          </a:bodyPr>
          <a:lstStyle>
            <a:lvl1pPr algn="l">
              <a:defRPr sz="3200" b="0"/>
            </a:lvl1pPr>
          </a:lstStyle>
          <a:p>
            <a:r>
              <a:rPr lang="en-US" smtClean="0"/>
              <a:t>Click to edit Master title style</a:t>
            </a:r>
            <a:endParaRPr/>
          </a:p>
        </p:txBody>
      </p:sp>
      <p:sp>
        <p:nvSpPr>
          <p:cNvPr id="9" name="Rectangle 8"/>
          <p:cNvSpPr/>
          <p:nvPr/>
        </p:nvSpPr>
        <p:spPr>
          <a:xfrm>
            <a:off x="0" y="-1115"/>
            <a:ext cx="6093594"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2400"/>
          </a:p>
        </p:txBody>
      </p:sp>
      <p:sp>
        <p:nvSpPr>
          <p:cNvPr id="3" name="Picture Placeholder 2" descr="An empty placeholder to add an image. Click on the placeholder and select the image that you wish to add."/>
          <p:cNvSpPr>
            <a:spLocks noGrp="1"/>
          </p:cNvSpPr>
          <p:nvPr>
            <p:ph type="pic" idx="1"/>
          </p:nvPr>
        </p:nvSpPr>
        <p:spPr>
          <a:xfrm>
            <a:off x="507870" y="482601"/>
            <a:ext cx="5077859" cy="5862706"/>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2" indent="0">
              <a:buNone/>
              <a:defRPr sz="2700"/>
            </a:lvl5pPr>
            <a:lvl6pPr marL="3047466" indent="0">
              <a:buNone/>
              <a:defRPr sz="2700"/>
            </a:lvl6pPr>
            <a:lvl7pPr marL="3656960" indent="0">
              <a:buNone/>
              <a:defRPr sz="2700"/>
            </a:lvl7pPr>
            <a:lvl8pPr marL="4266453" indent="0">
              <a:buNone/>
              <a:defRPr sz="2700"/>
            </a:lvl8pPr>
            <a:lvl9pPr marL="4875947" indent="0">
              <a:buNone/>
              <a:defRPr sz="2700"/>
            </a:lvl9pPr>
          </a:lstStyle>
          <a:p>
            <a:r>
              <a:rPr lang="en-US" smtClean="0"/>
              <a:t>Click icon to add picture</a:t>
            </a:r>
            <a:endParaRPr/>
          </a:p>
        </p:txBody>
      </p:sp>
      <p:sp>
        <p:nvSpPr>
          <p:cNvPr id="4" name="Text Placeholder 3"/>
          <p:cNvSpPr>
            <a:spLocks noGrp="1"/>
          </p:cNvSpPr>
          <p:nvPr>
            <p:ph type="body" sz="half" idx="2"/>
          </p:nvPr>
        </p:nvSpPr>
        <p:spPr>
          <a:xfrm>
            <a:off x="6399134" y="3733800"/>
            <a:ext cx="5180251" cy="172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2" indent="0">
              <a:buNone/>
              <a:defRPr sz="1200"/>
            </a:lvl5pPr>
            <a:lvl6pPr marL="3047466"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B9B9059-F1D6-41D0-95CF-D21CAA096B3A}" type="datetimeFigureOut">
              <a:rPr lang="en-US" smtClean="0"/>
              <a:pPr/>
              <a:t>3/2/2017</a:t>
            </a:fld>
            <a:endParaRPr lang="en-US"/>
          </a:p>
        </p:txBody>
      </p:sp>
      <p:sp>
        <p:nvSpPr>
          <p:cNvPr id="7" name="Slide Number Placeholder 6"/>
          <p:cNvSpPr>
            <a:spLocks noGrp="1"/>
          </p:cNvSpPr>
          <p:nvPr>
            <p:ph type="sldNum" sz="quarter" idx="12"/>
          </p:nvPr>
        </p:nvSpPr>
        <p:spPr/>
        <p:txBody>
          <a:bodyPr/>
          <a:lstStyle/>
          <a:p>
            <a:fld id="{E5FD5434-F838-4DD4-A17B-1CB1A1850DF4}" type="slidenum">
              <a:rPr lang="en-US" smtClean="0"/>
              <a:pPr/>
              <a:t>‹#›</a:t>
            </a:fld>
            <a:endParaRPr lang="en-US"/>
          </a:p>
        </p:txBody>
      </p:sp>
    </p:spTree>
    <p:extLst>
      <p:ext uri="{BB962C8B-B14F-4D97-AF65-F5344CB8AC3E}">
        <p14:creationId xmlns:p14="http://schemas.microsoft.com/office/powerpoint/2010/main" val="448990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chorCtr="0">
            <a:normAutofit/>
          </a:bodyPr>
          <a:lstStyle>
            <a:lvl1pPr algn="l">
              <a:defRPr sz="3200" b="0"/>
            </a:lvl1pPr>
          </a:lstStyle>
          <a:p>
            <a:r>
              <a:rPr lang="en-US" smtClean="0"/>
              <a:t>Click to edit Master title style</a:t>
            </a:r>
            <a:endParaRPr/>
          </a:p>
        </p:txBody>
      </p:sp>
      <p:sp>
        <p:nvSpPr>
          <p:cNvPr id="9" name="Rectangle 8"/>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2400"/>
          </a:p>
        </p:txBody>
      </p:sp>
      <p:sp>
        <p:nvSpPr>
          <p:cNvPr id="3" name="Picture Placeholder 2" descr="An empty placeholder to add an image. Click on the placeholder and select the image that you wish to add."/>
          <p:cNvSpPr>
            <a:spLocks noGrp="1"/>
          </p:cNvSpPr>
          <p:nvPr>
            <p:ph type="pic" idx="1"/>
          </p:nvPr>
        </p:nvSpPr>
        <p:spPr>
          <a:xfrm>
            <a:off x="507869" y="482602"/>
            <a:ext cx="6602281" cy="5842001"/>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2" indent="0">
              <a:buNone/>
              <a:defRPr sz="2700"/>
            </a:lvl5pPr>
            <a:lvl6pPr marL="3047466" indent="0">
              <a:buNone/>
              <a:defRPr sz="2700"/>
            </a:lvl6pPr>
            <a:lvl7pPr marL="3656960" indent="0">
              <a:buNone/>
              <a:defRPr sz="2700"/>
            </a:lvl7pPr>
            <a:lvl8pPr marL="4266453" indent="0">
              <a:buNone/>
              <a:defRPr sz="2700"/>
            </a:lvl8pPr>
            <a:lvl9pPr marL="4875947" indent="0">
              <a:buNone/>
              <a:defRPr sz="2700"/>
            </a:lvl9pPr>
          </a:lstStyle>
          <a:p>
            <a:r>
              <a:rPr lang="en-US" smtClean="0"/>
              <a:t>Click icon to add picture</a:t>
            </a:r>
            <a:endParaRPr/>
          </a:p>
        </p:txBody>
      </p:sp>
      <p:sp>
        <p:nvSpPr>
          <p:cNvPr id="4" name="Text Placeholder 3"/>
          <p:cNvSpPr>
            <a:spLocks noGrp="1"/>
          </p:cNvSpPr>
          <p:nvPr>
            <p:ph type="body" sz="half" idx="2"/>
          </p:nvPr>
        </p:nvSpPr>
        <p:spPr>
          <a:xfrm>
            <a:off x="7821163" y="2108200"/>
            <a:ext cx="3961368" cy="426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2" indent="0">
              <a:buNone/>
              <a:defRPr sz="1200"/>
            </a:lvl5pPr>
            <a:lvl6pPr marL="3047466"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B9B9059-F1D6-41D0-95CF-D21CAA096B3A}" type="datetimeFigureOut">
              <a:rPr lang="en-US" smtClean="0"/>
              <a:pPr/>
              <a:t>3/2/2017</a:t>
            </a:fld>
            <a:endParaRPr lang="en-US"/>
          </a:p>
        </p:txBody>
      </p:sp>
      <p:sp>
        <p:nvSpPr>
          <p:cNvPr id="7" name="Slide Number Placeholder 6"/>
          <p:cNvSpPr>
            <a:spLocks noGrp="1"/>
          </p:cNvSpPr>
          <p:nvPr>
            <p:ph type="sldNum" sz="quarter" idx="12"/>
          </p:nvPr>
        </p:nvSpPr>
        <p:spPr/>
        <p:txBody>
          <a:bodyPr/>
          <a:lstStyle/>
          <a:p>
            <a:fld id="{E5FD5434-F838-4DD4-A17B-1CB1A1850DF4}" type="slidenum">
              <a:rPr lang="en-US" smtClean="0"/>
              <a:pPr/>
              <a:t>‹#›</a:t>
            </a:fld>
            <a:endParaRPr lang="en-US"/>
          </a:p>
        </p:txBody>
      </p:sp>
    </p:spTree>
    <p:extLst>
      <p:ext uri="{BB962C8B-B14F-4D97-AF65-F5344CB8AC3E}">
        <p14:creationId xmlns:p14="http://schemas.microsoft.com/office/powerpoint/2010/main" val="3150744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669581">
              <a:defRPr baseline="0"/>
            </a:lvl6pPr>
            <a:lvl7pPr marL="2669581">
              <a:defRPr baseline="0"/>
            </a:lvl7pPr>
            <a:lvl8pPr marL="2669581">
              <a:defRPr baseline="0"/>
            </a:lvl8pPr>
            <a:lvl9pPr marL="2669581">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B9B9059-F1D6-41D0-95CF-D21CAA096B3A}" type="datetimeFigureOut">
              <a:rPr lang="en-US" smtClean="0"/>
              <a:t>3/2/2017</a:t>
            </a:fld>
            <a:endParaRPr lang="en-US"/>
          </a:p>
        </p:txBody>
      </p:sp>
      <p:sp>
        <p:nvSpPr>
          <p:cNvPr id="6" name="Slide Number Placeholder 5"/>
          <p:cNvSpPr>
            <a:spLocks noGrp="1"/>
          </p:cNvSpPr>
          <p:nvPr>
            <p:ph type="sldNum" sz="quarter" idx="12"/>
          </p:nvPr>
        </p:nvSpPr>
        <p:spPr/>
        <p:txBody>
          <a:bodyPr/>
          <a:lstStyle/>
          <a:p>
            <a:fld id="{E5FD5434-F838-4DD4-A17B-1CB1A1850DF4}" type="slidenum">
              <a:rPr lang="en-US" smtClean="0"/>
              <a:t>‹#›</a:t>
            </a:fld>
            <a:endParaRPr lang="en-US"/>
          </a:p>
        </p:txBody>
      </p:sp>
    </p:spTree>
    <p:extLst>
      <p:ext uri="{BB962C8B-B14F-4D97-AF65-F5344CB8AC3E}">
        <p14:creationId xmlns:p14="http://schemas.microsoft.com/office/powerpoint/2010/main" val="2153475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40043" y="685800"/>
            <a:ext cx="1843982" cy="5588002"/>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914163" y="685800"/>
            <a:ext cx="9040045" cy="5588002"/>
          </a:xfrm>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B9B9059-F1D6-41D0-95CF-D21CAA096B3A}" type="datetimeFigureOut">
              <a:rPr lang="en-US" smtClean="0"/>
              <a:t>3/2/2017</a:t>
            </a:fld>
            <a:endParaRPr lang="en-US"/>
          </a:p>
        </p:txBody>
      </p:sp>
      <p:sp>
        <p:nvSpPr>
          <p:cNvPr id="6" name="Slide Number Placeholder 5"/>
          <p:cNvSpPr>
            <a:spLocks noGrp="1"/>
          </p:cNvSpPr>
          <p:nvPr>
            <p:ph type="sldNum" sz="quarter" idx="12"/>
          </p:nvPr>
        </p:nvSpPr>
        <p:spPr/>
        <p:txBody>
          <a:bodyPr/>
          <a:lstStyle/>
          <a:p>
            <a:fld id="{E5FD5434-F838-4DD4-A17B-1CB1A1850DF4}" type="slidenum">
              <a:rPr lang="en-US" smtClean="0"/>
              <a:t>‹#›</a:t>
            </a:fld>
            <a:endParaRPr lang="en-US"/>
          </a:p>
        </p:txBody>
      </p:sp>
    </p:spTree>
    <p:extLst>
      <p:ext uri="{BB962C8B-B14F-4D97-AF65-F5344CB8AC3E}">
        <p14:creationId xmlns:p14="http://schemas.microsoft.com/office/powerpoint/2010/main" val="1991763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163" y="482600"/>
            <a:ext cx="10360501" cy="1219200"/>
          </a:xfrm>
          <a:prstGeom prst="rect">
            <a:avLst/>
          </a:prstGeom>
          <a:effectLst/>
        </p:spPr>
        <p:txBody>
          <a:bodyPr vert="horz" lIns="121899" tIns="60949" rIns="121899" bIns="60949" rtlCol="0" anchor="b" anchorCtr="0">
            <a:normAutofit/>
          </a:bodyPr>
          <a:lstStyle/>
          <a:p>
            <a:r>
              <a:rPr lang="en-US" smtClean="0"/>
              <a:t>Click to edit Master title style</a:t>
            </a:r>
            <a:endParaRPr/>
          </a:p>
        </p:txBody>
      </p:sp>
      <p:sp>
        <p:nvSpPr>
          <p:cNvPr id="3" name="Text Placeholder 2"/>
          <p:cNvSpPr>
            <a:spLocks noGrp="1"/>
          </p:cNvSpPr>
          <p:nvPr>
            <p:ph type="body" idx="1"/>
          </p:nvPr>
        </p:nvSpPr>
        <p:spPr>
          <a:xfrm>
            <a:off x="914163" y="1803401"/>
            <a:ext cx="10360501" cy="4470400"/>
          </a:xfrm>
          <a:prstGeom prst="rect">
            <a:avLst/>
          </a:prstGeom>
        </p:spPr>
        <p:txBody>
          <a:bodyPr vert="horz" lIns="121899" tIns="60949" rIns="121899" bIns="609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914163" y="6375400"/>
            <a:ext cx="7414869" cy="195072"/>
          </a:xfrm>
          <a:prstGeom prst="rect">
            <a:avLst/>
          </a:prstGeom>
        </p:spPr>
        <p:txBody>
          <a:bodyPr vert="horz" lIns="121899" tIns="60949" rIns="121899" bIns="60949"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735324" y="6375400"/>
            <a:ext cx="1422030" cy="195072"/>
          </a:xfrm>
          <a:prstGeom prst="rect">
            <a:avLst/>
          </a:prstGeom>
        </p:spPr>
        <p:txBody>
          <a:bodyPr vert="horz" lIns="121899" tIns="60949" rIns="121899" bIns="60949" rtlCol="0" anchor="ctr"/>
          <a:lstStyle>
            <a:lvl1pPr algn="r">
              <a:defRPr sz="1100">
                <a:solidFill>
                  <a:schemeClr val="tx1"/>
                </a:solidFill>
              </a:defRPr>
            </a:lvl1pPr>
          </a:lstStyle>
          <a:p>
            <a:fld id="{3B9B9059-F1D6-41D0-95CF-D21CAA096B3A}" type="datetimeFigureOut">
              <a:rPr lang="en-US" smtClean="0"/>
              <a:pPr/>
              <a:t>3/2/2017</a:t>
            </a:fld>
            <a:endParaRPr lang="en-US"/>
          </a:p>
        </p:txBody>
      </p:sp>
      <p:sp>
        <p:nvSpPr>
          <p:cNvPr id="6" name="Slide Number Placeholder 5"/>
          <p:cNvSpPr>
            <a:spLocks noGrp="1"/>
          </p:cNvSpPr>
          <p:nvPr>
            <p:ph type="sldNum" sz="quarter" idx="4"/>
          </p:nvPr>
        </p:nvSpPr>
        <p:spPr>
          <a:xfrm>
            <a:off x="10441760" y="6375400"/>
            <a:ext cx="832903" cy="195072"/>
          </a:xfrm>
          <a:prstGeom prst="rect">
            <a:avLst/>
          </a:prstGeom>
        </p:spPr>
        <p:txBody>
          <a:bodyPr vert="horz" lIns="121899" tIns="60949" rIns="121899" bIns="60949" rtlCol="0" anchor="ctr"/>
          <a:lstStyle>
            <a:lvl1pPr algn="r">
              <a:defRPr sz="1100">
                <a:solidFill>
                  <a:schemeClr val="tx1"/>
                </a:solidFill>
              </a:defRPr>
            </a:lvl1pPr>
          </a:lstStyle>
          <a:p>
            <a:fld id="{E5FD5434-F838-4DD4-A17B-1CB1A1850DF4}" type="slidenum">
              <a:rPr lang="en-US" smtClean="0"/>
              <a:pPr/>
              <a:t>‹#›</a:t>
            </a:fld>
            <a:endParaRPr lang="en-US"/>
          </a:p>
        </p:txBody>
      </p:sp>
    </p:spTree>
    <p:extLst>
      <p:ext uri="{BB962C8B-B14F-4D97-AF65-F5344CB8AC3E}">
        <p14:creationId xmlns:p14="http://schemas.microsoft.com/office/powerpoint/2010/main" val="429948849"/>
      </p:ext>
    </p:extLst>
  </p:cSld>
  <p:clrMap bg1="dk1" tx1="lt1" bg2="dk2" tx2="lt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p:titleStyle>
    <p:bodyStyle>
      <a:lvl1pPr marL="274320" indent="-274320" algn="l" defTabSz="1218987" rtl="0" eaLnBrk="1" latinLnBrk="0" hangingPunct="1">
        <a:lnSpc>
          <a:spcPct val="90000"/>
        </a:lnSpc>
        <a:spcBef>
          <a:spcPts val="1600"/>
        </a:spcBef>
        <a:buClr>
          <a:schemeClr val="accent1"/>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accent1"/>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accent1"/>
        </a:buClr>
        <a:buSzPct val="100000"/>
        <a:buFont typeface="Cambria" pitchFamily="18" charset="0"/>
        <a:buChar char="–"/>
        <a:defRPr sz="1800" kern="1200">
          <a:solidFill>
            <a:schemeClr val="tx1"/>
          </a:solidFill>
          <a:latin typeface="+mn-lt"/>
          <a:ea typeface="+mn-ea"/>
          <a:cs typeface="+mn-cs"/>
        </a:defRPr>
      </a:lvl4pPr>
      <a:lvl5pPr marL="1371599" indent="-274320" algn="l" defTabSz="1218987"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accent1"/>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7pPr>
      <a:lvl8pPr marL="2194559" indent="-274320" algn="l" defTabSz="1218987" rtl="0" eaLnBrk="1" latinLnBrk="0" hangingPunct="1">
        <a:lnSpc>
          <a:spcPct val="90000"/>
        </a:lnSpc>
        <a:spcBef>
          <a:spcPts val="800"/>
        </a:spcBef>
        <a:buClr>
          <a:schemeClr val="accent1"/>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2" algn="l" defTabSz="1218987" rtl="0" eaLnBrk="1" latinLnBrk="0" hangingPunct="1">
        <a:defRPr sz="2400" kern="1200">
          <a:solidFill>
            <a:schemeClr val="tx1"/>
          </a:solidFill>
          <a:latin typeface="+mn-lt"/>
          <a:ea typeface="+mn-ea"/>
          <a:cs typeface="+mn-cs"/>
        </a:defRPr>
      </a:lvl5pPr>
      <a:lvl6pPr marL="3047466"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audio" Target="../media/audio7.wav"/><Relationship Id="rId3" Type="http://schemas.openxmlformats.org/officeDocument/2006/relationships/audio" Target="../media/audio2.wav"/><Relationship Id="rId7" Type="http://schemas.openxmlformats.org/officeDocument/2006/relationships/audio" Target="../media/audio6.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5.wav"/><Relationship Id="rId5" Type="http://schemas.openxmlformats.org/officeDocument/2006/relationships/audio" Target="../media/audio4.wav"/><Relationship Id="rId10" Type="http://schemas.openxmlformats.org/officeDocument/2006/relationships/audio" Target="../media/audio9.wav"/><Relationship Id="rId4" Type="http://schemas.openxmlformats.org/officeDocument/2006/relationships/audio" Target="../media/audio3.wav"/><Relationship Id="rId9" Type="http://schemas.openxmlformats.org/officeDocument/2006/relationships/audio" Target="../media/audio8.wav"/></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10.wav"/><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5.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ideo" Target="https://www.youtube.com/embed/ev5dNfRncFo"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audio" Target="../media/audio10.wav"/><Relationship Id="rId3" Type="http://schemas.openxmlformats.org/officeDocument/2006/relationships/audio" Target="../media/audio3.wav"/><Relationship Id="rId7" Type="http://schemas.openxmlformats.org/officeDocument/2006/relationships/audio" Target="../media/audio7.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6.wav"/><Relationship Id="rId5" Type="http://schemas.openxmlformats.org/officeDocument/2006/relationships/audio" Target="../media/audio9.wav"/><Relationship Id="rId10" Type="http://schemas.openxmlformats.org/officeDocument/2006/relationships/audio" Target="../media/audio12.wav"/><Relationship Id="rId4" Type="http://schemas.openxmlformats.org/officeDocument/2006/relationships/audio" Target="../media/audio11.wav"/><Relationship Id="rId9" Type="http://schemas.openxmlformats.org/officeDocument/2006/relationships/audio" Target="../media/audio5.wav"/></Relationships>
</file>

<file path=ppt/slides/_rels/slide18.xml.rels><?xml version="1.0" encoding="UTF-8" standalone="yes"?>
<Relationships xmlns="http://schemas.openxmlformats.org/package/2006/relationships"><Relationship Id="rId3" Type="http://schemas.openxmlformats.org/officeDocument/2006/relationships/audio" Target="../media/audio10.wav"/><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7.png"/><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6.wav"/><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audio" Target="../media/audio10.wav"/><Relationship Id="rId1" Type="http://schemas.openxmlformats.org/officeDocument/2006/relationships/slideLayout" Target="../slideLayouts/slideLayout7.xml"/><Relationship Id="rId4" Type="http://schemas.openxmlformats.org/officeDocument/2006/relationships/image" Target="../media/image23.wmf"/></Relationships>
</file>

<file path=ppt/slides/_rels/slide27.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audio" Target="../media/audio5.wav"/><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audio" Target="../media/audio12.wav"/><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6.png"/><Relationship Id="rId4" Type="http://schemas.openxmlformats.org/officeDocument/2006/relationships/oleObject" Target="../embeddings/oleObject2.bin"/></Relationships>
</file>

<file path=ppt/slides/_rels/slide30.xml.rels><?xml version="1.0" encoding="UTF-8" standalone="yes"?>
<Relationships xmlns="http://schemas.openxmlformats.org/package/2006/relationships"><Relationship Id="rId3" Type="http://schemas.openxmlformats.org/officeDocument/2006/relationships/audio" Target="../media/audio13.wav"/><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audio" Target="../media/audio11.wav"/></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9.wav"/><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audio" Target="../media/audio3.wav"/></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audio" Target="../media/audio14.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audio" Target="../media/audio15.wav"/></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audio" Target="../media/audio6.wav"/><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audio" Target="../media/audio12.wav"/><Relationship Id="rId2" Type="http://schemas.openxmlformats.org/officeDocument/2006/relationships/audio" Target="../media/audio9.wav"/><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audio" Target="../media/audio6.wav"/><Relationship Id="rId2" Type="http://schemas.openxmlformats.org/officeDocument/2006/relationships/audio" Target="../media/audio9.wav"/><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audio" Target="../media/audio8.wav"/><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Causes of the 1917 Russian Revolution</a:t>
            </a:r>
            <a:endParaRPr lang="en-US" dirty="0"/>
          </a:p>
        </p:txBody>
      </p:sp>
      <p:sp>
        <p:nvSpPr>
          <p:cNvPr id="3" name="Subtitle 2"/>
          <p:cNvSpPr>
            <a:spLocks noGrp="1"/>
          </p:cNvSpPr>
          <p:nvPr>
            <p:ph type="subTitle" idx="1"/>
          </p:nvPr>
        </p:nvSpPr>
        <p:spPr>
          <a:xfrm>
            <a:off x="1468246" y="3501008"/>
            <a:ext cx="9220200" cy="661146"/>
          </a:xfrm>
        </p:spPr>
        <p:txBody>
          <a:bodyPr>
            <a:normAutofit/>
          </a:bodyPr>
          <a:lstStyle/>
          <a:p>
            <a:r>
              <a:rPr lang="en-US" sz="3600" b="1" dirty="0" smtClean="0"/>
              <a:t>And the Rise of Communism </a:t>
            </a:r>
            <a:endParaRPr lang="en-US" sz="3600" b="1" dirty="0"/>
          </a:p>
        </p:txBody>
      </p:sp>
      <p:pic>
        <p:nvPicPr>
          <p:cNvPr id="4" name="Picture 3"/>
          <p:cNvPicPr>
            <a:picLocks noChangeAspect="1"/>
          </p:cNvPicPr>
          <p:nvPr/>
        </p:nvPicPr>
        <p:blipFill>
          <a:blip r:embed="rId3"/>
          <a:stretch>
            <a:fillRect/>
          </a:stretch>
        </p:blipFill>
        <p:spPr>
          <a:xfrm>
            <a:off x="4150196" y="4195619"/>
            <a:ext cx="4342112" cy="2393139"/>
          </a:xfrm>
          <a:prstGeom prst="rect">
            <a:avLst/>
          </a:prstGeom>
          <a:ln>
            <a:noFill/>
          </a:ln>
          <a:effectLst>
            <a:softEdge rad="112500"/>
          </a:effectLst>
        </p:spPr>
      </p:pic>
    </p:spTree>
    <p:extLst>
      <p:ext uri="{BB962C8B-B14F-4D97-AF65-F5344CB8AC3E}">
        <p14:creationId xmlns:p14="http://schemas.microsoft.com/office/powerpoint/2010/main" val="10170295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2"/>
          <p:cNvSpPr>
            <a:spLocks noChangeArrowheads="1"/>
          </p:cNvSpPr>
          <p:nvPr/>
        </p:nvSpPr>
        <p:spPr bwMode="auto">
          <a:xfrm>
            <a:off x="4294212" y="1700808"/>
            <a:ext cx="3657600" cy="3276600"/>
          </a:xfrm>
          <a:prstGeom prst="ellipse">
            <a:avLst/>
          </a:prstGeom>
          <a:solidFill>
            <a:schemeClr val="tx1"/>
          </a:solidFill>
          <a:ln w="9525">
            <a:solidFill>
              <a:schemeClr val="tx1"/>
            </a:solidFill>
            <a:round/>
            <a:headEnd/>
            <a:tailEnd/>
          </a:ln>
          <a:effectLst/>
        </p:spPr>
        <p:txBody>
          <a:bodyPr wrap="none" anchor="ct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u="none" dirty="0">
                <a:solidFill>
                  <a:schemeClr val="bg1"/>
                </a:solidFill>
              </a:rPr>
              <a:t>Factors that led to the</a:t>
            </a:r>
          </a:p>
          <a:p>
            <a:pPr algn="ctr" eaLnBrk="1" hangingPunct="1"/>
            <a:r>
              <a:rPr lang="en-GB" altLang="en-US" u="none" dirty="0">
                <a:solidFill>
                  <a:schemeClr val="bg1"/>
                </a:solidFill>
              </a:rPr>
              <a:t>Communist revolution </a:t>
            </a:r>
          </a:p>
          <a:p>
            <a:pPr algn="ctr" eaLnBrk="1" hangingPunct="1"/>
            <a:r>
              <a:rPr lang="en-GB" altLang="en-US" u="none" dirty="0">
                <a:solidFill>
                  <a:schemeClr val="bg1"/>
                </a:solidFill>
              </a:rPr>
              <a:t>in 1917.</a:t>
            </a:r>
          </a:p>
        </p:txBody>
      </p:sp>
      <p:sp>
        <p:nvSpPr>
          <p:cNvPr id="5" name="AutoShape 3"/>
          <p:cNvSpPr>
            <a:spLocks/>
          </p:cNvSpPr>
          <p:nvPr/>
        </p:nvSpPr>
        <p:spPr bwMode="auto">
          <a:xfrm>
            <a:off x="1855812" y="602258"/>
            <a:ext cx="2133600" cy="869950"/>
          </a:xfrm>
          <a:prstGeom prst="borderCallout1">
            <a:avLst>
              <a:gd name="adj1" fmla="val 13139"/>
              <a:gd name="adj2" fmla="val 103569"/>
              <a:gd name="adj3" fmla="val 171532"/>
              <a:gd name="adj4" fmla="val 141444"/>
            </a:avLst>
          </a:prstGeom>
          <a:solidFill>
            <a:schemeClr val="tx1"/>
          </a:solidFill>
          <a:ln w="9525">
            <a:solidFill>
              <a:schemeClr val="tx1"/>
            </a:solidFill>
            <a:miter lim="800000"/>
            <a:headEnd/>
            <a:tailEnd/>
          </a:ln>
          <a:effec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solidFill>
                  <a:schemeClr val="bg1"/>
                </a:solidFill>
              </a:rPr>
              <a:t>The weakness</a:t>
            </a:r>
          </a:p>
          <a:p>
            <a:pPr algn="ctr" eaLnBrk="1" hangingPunct="1"/>
            <a:r>
              <a:rPr lang="en-GB" altLang="en-US" sz="2000" u="none">
                <a:solidFill>
                  <a:schemeClr val="bg1"/>
                </a:solidFill>
              </a:rPr>
              <a:t>of Tsar Nicholas II</a:t>
            </a:r>
          </a:p>
        </p:txBody>
      </p:sp>
      <p:sp>
        <p:nvSpPr>
          <p:cNvPr id="6" name="AutoShape 4"/>
          <p:cNvSpPr>
            <a:spLocks/>
          </p:cNvSpPr>
          <p:nvPr/>
        </p:nvSpPr>
        <p:spPr bwMode="auto">
          <a:xfrm>
            <a:off x="2032025" y="2285008"/>
            <a:ext cx="1600200" cy="1071563"/>
          </a:xfrm>
          <a:prstGeom prst="borderCallout1">
            <a:avLst>
              <a:gd name="adj1" fmla="val 10667"/>
              <a:gd name="adj2" fmla="val 104764"/>
              <a:gd name="adj3" fmla="val 69481"/>
              <a:gd name="adj4" fmla="val 143551"/>
            </a:avLst>
          </a:prstGeom>
          <a:solidFill>
            <a:schemeClr val="tx1"/>
          </a:solidFill>
          <a:ln w="9525">
            <a:solidFill>
              <a:schemeClr val="tx1"/>
            </a:solidFill>
            <a:miter lim="800000"/>
            <a:headEnd/>
            <a:tailEnd/>
          </a:ln>
          <a:effec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solidFill>
                  <a:schemeClr val="bg1"/>
                </a:solidFill>
              </a:rPr>
              <a:t>The discontent of the peasants</a:t>
            </a:r>
          </a:p>
        </p:txBody>
      </p:sp>
      <p:sp>
        <p:nvSpPr>
          <p:cNvPr id="7" name="AutoShape 5"/>
          <p:cNvSpPr>
            <a:spLocks/>
          </p:cNvSpPr>
          <p:nvPr/>
        </p:nvSpPr>
        <p:spPr bwMode="auto">
          <a:xfrm>
            <a:off x="2160612" y="4748808"/>
            <a:ext cx="1673225" cy="1066800"/>
          </a:xfrm>
          <a:prstGeom prst="borderCallout1">
            <a:avLst>
              <a:gd name="adj1" fmla="val 10713"/>
              <a:gd name="adj2" fmla="val 104556"/>
              <a:gd name="adj3" fmla="val -30356"/>
              <a:gd name="adj4" fmla="val 152468"/>
            </a:avLst>
          </a:prstGeom>
          <a:solidFill>
            <a:schemeClr val="tx1"/>
          </a:solidFill>
          <a:ln w="9525">
            <a:solidFill>
              <a:schemeClr val="tx1"/>
            </a:solidFill>
            <a:miter lim="800000"/>
            <a:headEnd/>
            <a:tailEnd/>
          </a:ln>
          <a:effec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solidFill>
                  <a:schemeClr val="bg1"/>
                </a:solidFill>
              </a:rPr>
              <a:t>The discontent of the workers</a:t>
            </a:r>
          </a:p>
        </p:txBody>
      </p:sp>
      <p:sp>
        <p:nvSpPr>
          <p:cNvPr id="8" name="AutoShape 6"/>
          <p:cNvSpPr>
            <a:spLocks/>
          </p:cNvSpPr>
          <p:nvPr/>
        </p:nvSpPr>
        <p:spPr bwMode="auto">
          <a:xfrm>
            <a:off x="8561412" y="3529608"/>
            <a:ext cx="1600200" cy="1066800"/>
          </a:xfrm>
          <a:prstGeom prst="borderCallout1">
            <a:avLst>
              <a:gd name="adj1" fmla="val 10713"/>
              <a:gd name="adj2" fmla="val -4764"/>
              <a:gd name="adj3" fmla="val 444"/>
              <a:gd name="adj4" fmla="val -38889"/>
            </a:avLst>
          </a:prstGeom>
          <a:solidFill>
            <a:schemeClr val="tx1"/>
          </a:solidFill>
          <a:ln w="9525">
            <a:solidFill>
              <a:schemeClr val="tx1"/>
            </a:solidFill>
            <a:miter lim="800000"/>
            <a:headEnd/>
            <a:tailEnd/>
          </a:ln>
          <a:effec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solidFill>
                  <a:schemeClr val="bg1"/>
                </a:solidFill>
              </a:rPr>
              <a:t>Opposition of the Communists</a:t>
            </a:r>
          </a:p>
        </p:txBody>
      </p:sp>
      <p:sp>
        <p:nvSpPr>
          <p:cNvPr id="9" name="AutoShape 7"/>
          <p:cNvSpPr>
            <a:spLocks/>
          </p:cNvSpPr>
          <p:nvPr/>
        </p:nvSpPr>
        <p:spPr bwMode="auto">
          <a:xfrm>
            <a:off x="8885262" y="1548408"/>
            <a:ext cx="914400" cy="1371600"/>
          </a:xfrm>
          <a:prstGeom prst="borderCallout1">
            <a:avLst>
              <a:gd name="adj1" fmla="val 8333"/>
              <a:gd name="adj2" fmla="val -8333"/>
              <a:gd name="adj3" fmla="val 87500"/>
              <a:gd name="adj4" fmla="val -114236"/>
            </a:avLst>
          </a:prstGeom>
          <a:solidFill>
            <a:schemeClr val="tx1"/>
          </a:solidFill>
          <a:ln w="9525">
            <a:solidFill>
              <a:schemeClr val="tx1"/>
            </a:solidFill>
            <a:miter lim="800000"/>
            <a:headEnd/>
            <a:tailEnd/>
          </a:ln>
          <a:effec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solidFill>
                  <a:schemeClr val="bg1"/>
                </a:solidFill>
              </a:rPr>
              <a:t>The failure of the Duma</a:t>
            </a:r>
          </a:p>
        </p:txBody>
      </p:sp>
      <p:sp>
        <p:nvSpPr>
          <p:cNvPr id="10" name="AutoShape 8"/>
          <p:cNvSpPr>
            <a:spLocks/>
          </p:cNvSpPr>
          <p:nvPr/>
        </p:nvSpPr>
        <p:spPr bwMode="auto">
          <a:xfrm>
            <a:off x="6351612" y="481608"/>
            <a:ext cx="2514600" cy="685800"/>
          </a:xfrm>
          <a:prstGeom prst="borderCallout1">
            <a:avLst>
              <a:gd name="adj1" fmla="val 16667"/>
              <a:gd name="adj2" fmla="val -3032"/>
              <a:gd name="adj3" fmla="val 190972"/>
              <a:gd name="adj4" fmla="val -30556"/>
            </a:avLst>
          </a:prstGeom>
          <a:solidFill>
            <a:schemeClr val="tx1"/>
          </a:solidFill>
          <a:ln w="9525">
            <a:solidFill>
              <a:schemeClr val="tx1"/>
            </a:solidFill>
            <a:miter lim="800000"/>
            <a:headEnd/>
            <a:tailEnd/>
          </a:ln>
          <a:effec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solidFill>
                  <a:schemeClr val="bg1"/>
                </a:solidFill>
              </a:rPr>
              <a:t>Russian failures in the First World War</a:t>
            </a:r>
          </a:p>
        </p:txBody>
      </p:sp>
      <p:sp>
        <p:nvSpPr>
          <p:cNvPr id="11" name="AutoShape 9"/>
          <p:cNvSpPr>
            <a:spLocks/>
          </p:cNvSpPr>
          <p:nvPr/>
        </p:nvSpPr>
        <p:spPr bwMode="auto">
          <a:xfrm>
            <a:off x="7894662" y="5448896"/>
            <a:ext cx="1905000" cy="762000"/>
          </a:xfrm>
          <a:prstGeom prst="borderCallout1">
            <a:avLst>
              <a:gd name="adj1" fmla="val 15000"/>
              <a:gd name="adj2" fmla="val -4000"/>
              <a:gd name="adj3" fmla="val -99583"/>
              <a:gd name="adj4" fmla="val -38417"/>
            </a:avLst>
          </a:prstGeom>
          <a:solidFill>
            <a:schemeClr val="tx1"/>
          </a:solidFill>
          <a:ln w="9525">
            <a:solidFill>
              <a:schemeClr val="tx1"/>
            </a:solidFill>
            <a:miter lim="800000"/>
            <a:headEnd/>
            <a:tailEnd/>
          </a:ln>
          <a:effec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solidFill>
                  <a:schemeClr val="bg1"/>
                </a:solidFill>
              </a:rPr>
              <a:t>The February</a:t>
            </a:r>
          </a:p>
          <a:p>
            <a:pPr algn="ctr" eaLnBrk="1" hangingPunct="1"/>
            <a:r>
              <a:rPr lang="en-GB" altLang="en-US" sz="2000" u="none">
                <a:solidFill>
                  <a:schemeClr val="bg1"/>
                </a:solidFill>
              </a:rPr>
              <a:t>Revolution 1917</a:t>
            </a:r>
          </a:p>
        </p:txBody>
      </p:sp>
      <p:sp>
        <p:nvSpPr>
          <p:cNvPr id="12" name="AutoShape 10"/>
          <p:cNvSpPr>
            <a:spLocks/>
          </p:cNvSpPr>
          <p:nvPr/>
        </p:nvSpPr>
        <p:spPr bwMode="auto">
          <a:xfrm>
            <a:off x="4918100" y="5282208"/>
            <a:ext cx="1676400" cy="685800"/>
          </a:xfrm>
          <a:prstGeom prst="borderCallout1">
            <a:avLst>
              <a:gd name="adj1" fmla="val 16667"/>
              <a:gd name="adj2" fmla="val 104546"/>
              <a:gd name="adj3" fmla="val -55093"/>
              <a:gd name="adj4" fmla="val 112407"/>
            </a:avLst>
          </a:prstGeom>
          <a:solidFill>
            <a:schemeClr val="tx1"/>
          </a:solidFill>
          <a:ln w="9525">
            <a:solidFill>
              <a:schemeClr val="tx1"/>
            </a:solidFill>
            <a:miter lim="800000"/>
            <a:headEnd/>
            <a:tailEnd/>
          </a:ln>
          <a:effec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solidFill>
                  <a:schemeClr val="bg1"/>
                </a:solidFill>
              </a:rPr>
              <a:t>Rasputin and scandal</a:t>
            </a:r>
          </a:p>
        </p:txBody>
      </p:sp>
    </p:spTree>
    <p:extLst>
      <p:ext uri="{BB962C8B-B14F-4D97-AF65-F5344CB8AC3E}">
        <p14:creationId xmlns:p14="http://schemas.microsoft.com/office/powerpoint/2010/main" val="3977144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ox(in)">
                                      <p:cBhvr>
                                        <p:cTn id="15" dur="500"/>
                                        <p:tgtEl>
                                          <p:spTgt spid="5"/>
                                        </p:tgtEl>
                                      </p:cBhvr>
                                    </p:animEffect>
                                  </p:childTnLst>
                                  <p:subTnLst>
                                    <p:audio>
                                      <p:cMediaNode>
                                        <p:cTn display="0" masterRel="sameClick">
                                          <p:stCondLst>
                                            <p:cond evt="begin" delay="0">
                                              <p:tn val="13"/>
                                            </p:cond>
                                          </p:stCondLst>
                                          <p:endCondLst>
                                            <p:cond evt="onStopAudio" delay="0">
                                              <p:tgtEl>
                                                <p:sldTgt/>
                                              </p:tgtEl>
                                            </p:cond>
                                          </p:endCondLst>
                                        </p:cTn>
                                        <p:tgtEl>
                                          <p:sndTgt r:embed="rId3" name="glass.wav"/>
                                        </p:tgtEl>
                                      </p:cMediaNode>
                                    </p:audio>
                                  </p:subTnLst>
                                </p:cTn>
                              </p:par>
                            </p:childTnLst>
                          </p:cTn>
                        </p:par>
                      </p:childTnLst>
                    </p:cTn>
                  </p:par>
                  <p:par>
                    <p:cTn id="16" fill="hold">
                      <p:stCondLst>
                        <p:cond delay="indefinite"/>
                      </p:stCondLst>
                      <p:childTnLst>
                        <p:par>
                          <p:cTn id="17" fill="hold">
                            <p:stCondLst>
                              <p:cond delay="0"/>
                            </p:stCondLst>
                            <p:childTnLst>
                              <p:par>
                                <p:cTn id="18" presetID="15"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1000" fill="hold"/>
                                        <p:tgtEl>
                                          <p:spTgt spid="9"/>
                                        </p:tgtEl>
                                        <p:attrNameLst>
                                          <p:attrName>ppt_w</p:attrName>
                                        </p:attrNameLst>
                                      </p:cBhvr>
                                      <p:tavLst>
                                        <p:tav tm="0">
                                          <p:val>
                                            <p:fltVal val="0"/>
                                          </p:val>
                                        </p:tav>
                                        <p:tav tm="100000">
                                          <p:val>
                                            <p:strVal val="#ppt_w"/>
                                          </p:val>
                                        </p:tav>
                                      </p:tavLst>
                                    </p:anim>
                                    <p:anim calcmode="lin" valueType="num">
                                      <p:cBhvr>
                                        <p:cTn id="21" dur="1000" fill="hold"/>
                                        <p:tgtEl>
                                          <p:spTgt spid="9"/>
                                        </p:tgtEl>
                                        <p:attrNameLst>
                                          <p:attrName>ppt_h</p:attrName>
                                        </p:attrNameLst>
                                      </p:cBhvr>
                                      <p:tavLst>
                                        <p:tav tm="0">
                                          <p:val>
                                            <p:fltVal val="0"/>
                                          </p:val>
                                        </p:tav>
                                        <p:tav tm="100000">
                                          <p:val>
                                            <p:strVal val="#ppt_h"/>
                                          </p:val>
                                        </p:tav>
                                      </p:tavLst>
                                    </p:anim>
                                    <p:anim calcmode="lin" valueType="num">
                                      <p:cBhvr>
                                        <p:cTn id="22"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9"/>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8"/>
                                            </p:cond>
                                          </p:stCondLst>
                                          <p:endCondLst>
                                            <p:cond evt="onStopAudio" delay="0">
                                              <p:tgtEl>
                                                <p:sldTgt/>
                                              </p:tgtEl>
                                            </p:cond>
                                          </p:endCondLst>
                                        </p:cTn>
                                        <p:tgtEl>
                                          <p:sndTgt r:embed="rId4" name="applause.wav"/>
                                        </p:tgtEl>
                                      </p:cMediaNode>
                                    </p:audio>
                                  </p:sub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26"/>
                                            </p:cond>
                                          </p:stCondLst>
                                          <p:endCondLst>
                                            <p:cond evt="onStopAudio" delay="0">
                                              <p:tgtEl>
                                                <p:sldTgt/>
                                              </p:tgtEl>
                                            </p:cond>
                                          </p:endCondLst>
                                        </p:cTn>
                                        <p:tgtEl>
                                          <p:sndTgt r:embed="rId5" name="type.wav"/>
                                        </p:tgtEl>
                                      </p:cMediaNode>
                                    </p:audio>
                                  </p:subTnLst>
                                </p:cTn>
                              </p:par>
                            </p:childTnLst>
                          </p:cTn>
                        </p:par>
                      </p:childTnLst>
                    </p:cTn>
                  </p:par>
                  <p:par>
                    <p:cTn id="30" fill="hold">
                      <p:stCondLst>
                        <p:cond delay="indefinite"/>
                      </p:stCondLst>
                      <p:childTnLst>
                        <p:par>
                          <p:cTn id="31" fill="hold">
                            <p:stCondLst>
                              <p:cond delay="0"/>
                            </p:stCondLst>
                            <p:childTnLst>
                              <p:par>
                                <p:cTn id="32" presetID="15" presetClass="entr" presetSubtype="0"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1000" fill="hold"/>
                                        <p:tgtEl>
                                          <p:spTgt spid="6"/>
                                        </p:tgtEl>
                                        <p:attrNameLst>
                                          <p:attrName>ppt_w</p:attrName>
                                        </p:attrNameLst>
                                      </p:cBhvr>
                                      <p:tavLst>
                                        <p:tav tm="0">
                                          <p:val>
                                            <p:fltVal val="0"/>
                                          </p:val>
                                        </p:tav>
                                        <p:tav tm="100000">
                                          <p:val>
                                            <p:strVal val="#ppt_w"/>
                                          </p:val>
                                        </p:tav>
                                      </p:tavLst>
                                    </p:anim>
                                    <p:anim calcmode="lin" valueType="num">
                                      <p:cBhvr>
                                        <p:cTn id="35" dur="1000" fill="hold"/>
                                        <p:tgtEl>
                                          <p:spTgt spid="6"/>
                                        </p:tgtEl>
                                        <p:attrNameLst>
                                          <p:attrName>ppt_h</p:attrName>
                                        </p:attrNameLst>
                                      </p:cBhvr>
                                      <p:tavLst>
                                        <p:tav tm="0">
                                          <p:val>
                                            <p:fltVal val="0"/>
                                          </p:val>
                                        </p:tav>
                                        <p:tav tm="100000">
                                          <p:val>
                                            <p:strVal val="#ppt_h"/>
                                          </p:val>
                                        </p:tav>
                                      </p:tavLst>
                                    </p:anim>
                                    <p:anim calcmode="lin" valueType="num">
                                      <p:cBhvr>
                                        <p:cTn id="36"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6"/>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32"/>
                                            </p:cond>
                                          </p:stCondLst>
                                          <p:endCondLst>
                                            <p:cond evt="onStopAudio" delay="0">
                                              <p:tgtEl>
                                                <p:sldTgt/>
                                              </p:tgtEl>
                                            </p:cond>
                                          </p:endCondLst>
                                        </p:cTn>
                                        <p:tgtEl>
                                          <p:sndTgt r:embed="rId6" name="whoosh.wav"/>
                                        </p:tgtEl>
                                      </p:cMediaNode>
                                    </p:audio>
                                  </p:sub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linds(horizontal)">
                                      <p:cBhvr>
                                        <p:cTn id="42" dur="500"/>
                                        <p:tgtEl>
                                          <p:spTgt spid="10"/>
                                        </p:tgtEl>
                                      </p:cBhvr>
                                    </p:animEffect>
                                  </p:childTnLst>
                                  <p:subTnLst>
                                    <p:audio>
                                      <p:cMediaNode>
                                        <p:cTn display="0" masterRel="sameClick">
                                          <p:stCondLst>
                                            <p:cond evt="begin" delay="0">
                                              <p:tn val="40"/>
                                            </p:cond>
                                          </p:stCondLst>
                                          <p:endCondLst>
                                            <p:cond evt="onStopAudio" delay="0">
                                              <p:tgtEl>
                                                <p:sldTgt/>
                                              </p:tgtEl>
                                            </p:cond>
                                          </p:endCondLst>
                                        </p:cTn>
                                        <p:tgtEl>
                                          <p:sndTgt r:embed="rId7" name="explode.wav"/>
                                        </p:tgtEl>
                                      </p:cMediaNode>
                                    </p:audio>
                                  </p:subTnLst>
                                </p:cTn>
                              </p:par>
                            </p:childTnLst>
                          </p:cTn>
                        </p:par>
                      </p:childTnLst>
                    </p:cTn>
                  </p:par>
                  <p:par>
                    <p:cTn id="43" fill="hold">
                      <p:stCondLst>
                        <p:cond delay="indefinite"/>
                      </p:stCondLst>
                      <p:childTnLst>
                        <p:par>
                          <p:cTn id="44" fill="hold">
                            <p:stCondLst>
                              <p:cond delay="0"/>
                            </p:stCondLst>
                            <p:childTnLst>
                              <p:par>
                                <p:cTn id="45" presetID="17" presetClass="entr" presetSubtype="1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45"/>
                                            </p:cond>
                                          </p:stCondLst>
                                          <p:endCondLst>
                                            <p:cond evt="onStopAudio" delay="0">
                                              <p:tgtEl>
                                                <p:sldTgt/>
                                              </p:tgtEl>
                                            </p:cond>
                                          </p:endCondLst>
                                        </p:cTn>
                                        <p:tgtEl>
                                          <p:sndTgt r:embed="rId8" name="gunshot.wav"/>
                                        </p:tgtEl>
                                      </p:cMediaNode>
                                    </p:audio>
                                  </p:sub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dissolve">
                                      <p:cBhvr>
                                        <p:cTn id="53" dur="500"/>
                                        <p:tgtEl>
                                          <p:spTgt spid="8"/>
                                        </p:tgtEl>
                                      </p:cBhvr>
                                    </p:animEffect>
                                  </p:childTnLst>
                                  <p:subTnLst>
                                    <p:audio>
                                      <p:cMediaNode>
                                        <p:cTn display="0" masterRel="sameClick">
                                          <p:stCondLst>
                                            <p:cond evt="begin" delay="0">
                                              <p:tn val="51"/>
                                            </p:cond>
                                          </p:stCondLst>
                                          <p:endCondLst>
                                            <p:cond evt="onStopAudio" delay="0">
                                              <p:tgtEl>
                                                <p:sldTgt/>
                                              </p:tgtEl>
                                            </p:cond>
                                          </p:endCondLst>
                                        </p:cTn>
                                        <p:tgtEl>
                                          <p:sndTgt r:embed="rId9" name="chimes.wav"/>
                                        </p:tgtEl>
                                      </p:cMediaNode>
                                    </p:audio>
                                  </p:subTnLst>
                                </p:cTn>
                              </p:par>
                            </p:childTnLst>
                          </p:cTn>
                        </p:par>
                      </p:childTnLst>
                    </p:cTn>
                  </p:par>
                  <p:par>
                    <p:cTn id="54" fill="hold">
                      <p:stCondLst>
                        <p:cond delay="indefinite"/>
                      </p:stCondLst>
                      <p:childTnLst>
                        <p:par>
                          <p:cTn id="55" fill="hold">
                            <p:stCondLst>
                              <p:cond delay="0"/>
                            </p:stCondLst>
                            <p:childTnLst>
                              <p:par>
                                <p:cTn id="56" presetID="12" presetClass="entr" presetSubtype="4" fill="hold" grpId="0" nodeType="click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additive="base">
                                        <p:cTn id="58" dur="500"/>
                                        <p:tgtEl>
                                          <p:spTgt spid="11"/>
                                        </p:tgtEl>
                                        <p:attrNameLst>
                                          <p:attrName>ppt_y</p:attrName>
                                        </p:attrNameLst>
                                      </p:cBhvr>
                                      <p:tavLst>
                                        <p:tav tm="0">
                                          <p:val>
                                            <p:strVal val="#ppt_y+#ppt_h*1.125000"/>
                                          </p:val>
                                        </p:tav>
                                        <p:tav tm="100000">
                                          <p:val>
                                            <p:strVal val="#ppt_y"/>
                                          </p:val>
                                        </p:tav>
                                      </p:tavLst>
                                    </p:anim>
                                    <p:animEffect transition="in" filter="wipe(up)">
                                      <p:cBhvr>
                                        <p:cTn id="59" dur="500"/>
                                        <p:tgtEl>
                                          <p:spTgt spid="11"/>
                                        </p:tgtEl>
                                      </p:cBhvr>
                                    </p:animEffect>
                                  </p:childTnLst>
                                  <p:subTnLst>
                                    <p:audio>
                                      <p:cMediaNode>
                                        <p:cTn display="0" masterRel="sameClick">
                                          <p:stCondLst>
                                            <p:cond evt="begin" delay="0">
                                              <p:tn val="56"/>
                                            </p:cond>
                                          </p:stCondLst>
                                          <p:endCondLst>
                                            <p:cond evt="onStopAudio" delay="0">
                                              <p:tgtEl>
                                                <p:sldTgt/>
                                              </p:tgtEl>
                                            </p:cond>
                                          </p:endCondLst>
                                        </p:cTn>
                                        <p:tgtEl>
                                          <p:sndTgt r:embed="rId10" name="drumroll.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autoUpdateAnimBg="0"/>
      <p:bldP spid="6" grpId="0" animBg="1" autoUpdateAnimBg="0"/>
      <p:bldP spid="7" grpId="0" animBg="1" autoUpdateAnimBg="0"/>
      <p:bldP spid="8" grpId="0" animBg="1" autoUpdateAnimBg="0"/>
      <p:bldP spid="9" grpId="0" animBg="1" autoUpdateAnimBg="0"/>
      <p:bldP spid="10" grpId="0" animBg="1" autoUpdateAnimBg="0"/>
      <p:bldP spid="11" grpId="0" animBg="1" autoUpdateAnimBg="0"/>
      <p:bldP spid="12"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405780" y="396280"/>
            <a:ext cx="6912768"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defRPr/>
            </a:pPr>
            <a:r>
              <a:rPr lang="en-GB" altLang="en-US" sz="3600" u="sng" dirty="0"/>
              <a:t>Weakness of Tsar Nicholas II</a:t>
            </a:r>
          </a:p>
          <a:p>
            <a:pPr eaLnBrk="1" hangingPunct="1">
              <a:spcBef>
                <a:spcPct val="50000"/>
              </a:spcBef>
              <a:defRPr/>
            </a:pPr>
            <a:r>
              <a:rPr lang="en-GB" altLang="en-US" u="none" dirty="0"/>
              <a:t>The ruler of Russia was Tsar Nicholas II. He was an absolute monarch, meaning that he had total power in Russia. </a:t>
            </a:r>
          </a:p>
          <a:p>
            <a:pPr eaLnBrk="1" hangingPunct="1">
              <a:spcBef>
                <a:spcPct val="50000"/>
              </a:spcBef>
              <a:defRPr/>
            </a:pPr>
            <a:r>
              <a:rPr lang="en-GB" altLang="en-US" u="none" dirty="0"/>
              <a:t>Nicholas was a weak man. He used his secret police, the </a:t>
            </a:r>
            <a:r>
              <a:rPr lang="en-GB" altLang="en-US" u="none" dirty="0" err="1"/>
              <a:t>Okrana</a:t>
            </a:r>
            <a:r>
              <a:rPr lang="en-GB" altLang="en-US" u="none" dirty="0"/>
              <a:t>, to persecute opponents. Books and newspapers were censored. The Church supported the Tsar – the ‘Little Father of the Russian people’.</a:t>
            </a:r>
          </a:p>
          <a:p>
            <a:pPr eaLnBrk="1" hangingPunct="1">
              <a:spcBef>
                <a:spcPct val="50000"/>
              </a:spcBef>
              <a:defRPr/>
            </a:pPr>
            <a:r>
              <a:rPr lang="en-GB" altLang="en-US" u="none" dirty="0"/>
              <a:t>Nicholas II ruled a vast country that was almost medieval in comparison to other countries. The Tsar’s undemocratic government was a major cause of the revolution.</a:t>
            </a:r>
          </a:p>
        </p:txBody>
      </p:sp>
      <p:pic>
        <p:nvPicPr>
          <p:cNvPr id="5" name="Picture 4" descr="C:\My Documents\My Pictures\Nick and Alexandra.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2604" y="1052736"/>
            <a:ext cx="3817938" cy="4648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552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wipe(left)">
                                      <p:cBhvr>
                                        <p:cTn id="11" dur="500"/>
                                        <p:tgtEl>
                                          <p:spTgt spid="4">
                                            <p:txEl>
                                              <p:pRg st="0" end="0"/>
                                            </p:txEl>
                                          </p:spTgt>
                                        </p:tgtEl>
                                      </p:cBhvr>
                                    </p:animEffect>
                                  </p:childTnLst>
                                  <p:subTnLst>
                                    <p:audio>
                                      <p:cMediaNode>
                                        <p:cTn display="0" masterRel="sameClick">
                                          <p:stCondLst>
                                            <p:cond evt="begin" delay="0">
                                              <p:tn val="9"/>
                                            </p:cond>
                                          </p:stCondLst>
                                          <p:endCondLst>
                                            <p:cond evt="onStopAudio" delay="0">
                                              <p:tgtEl>
                                                <p:sldTgt/>
                                              </p:tgtEl>
                                            </p:cond>
                                          </p:endCondLst>
                                        </p:cTn>
                                        <p:tgtEl>
                                          <p:sndTgt r:embed="rId2" name="camera.wav"/>
                                        </p:tgtEl>
                                      </p:cMediaNode>
                                    </p:audio>
                                  </p:sub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wipe(left)">
                                      <p:cBhvr>
                                        <p:cTn id="16" dur="500"/>
                                        <p:tgtEl>
                                          <p:spTgt spid="4">
                                            <p:txEl>
                                              <p:pRg st="1" end="1"/>
                                            </p:txEl>
                                          </p:spTgt>
                                        </p:tgtEl>
                                      </p:cBhvr>
                                    </p:animEffect>
                                  </p:childTnLst>
                                  <p:subTnLst>
                                    <p:audio>
                                      <p:cMediaNode>
                                        <p:cTn display="0" masterRel="sameClick">
                                          <p:stCondLst>
                                            <p:cond evt="begin" delay="0">
                                              <p:tn val="14"/>
                                            </p:cond>
                                          </p:stCondLst>
                                          <p:endCondLst>
                                            <p:cond evt="onStopAudio" delay="0">
                                              <p:tgtEl>
                                                <p:sldTgt/>
                                              </p:tgtEl>
                                            </p:cond>
                                          </p:endCondLst>
                                        </p:cTn>
                                        <p:tgtEl>
                                          <p:sndTgt r:embed="rId2" name="camera.wav"/>
                                        </p:tgtEl>
                                      </p:cMediaNode>
                                    </p:audio>
                                  </p:sub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wipe(left)">
                                      <p:cBhvr>
                                        <p:cTn id="21" dur="500"/>
                                        <p:tgtEl>
                                          <p:spTgt spid="4">
                                            <p:txEl>
                                              <p:pRg st="2" end="2"/>
                                            </p:txEl>
                                          </p:spTgt>
                                        </p:tgtEl>
                                      </p:cBhvr>
                                    </p:animEffect>
                                  </p:childTnLst>
                                  <p:subTnLst>
                                    <p:audio>
                                      <p:cMediaNode>
                                        <p:cTn display="0" masterRel="sameClick">
                                          <p:stCondLst>
                                            <p:cond evt="begin" delay="0">
                                              <p:tn val="19"/>
                                            </p:cond>
                                          </p:stCondLst>
                                          <p:endCondLst>
                                            <p:cond evt="onStopAudio" delay="0">
                                              <p:tgtEl>
                                                <p:sldTgt/>
                                              </p:tgtEl>
                                            </p:cond>
                                          </p:endCondLst>
                                        </p:cTn>
                                        <p:tgtEl>
                                          <p:sndTgt r:embed="rId2" name="camera.wav"/>
                                        </p:tgtEl>
                                      </p:cMediaNode>
                                    </p:audio>
                                  </p:sub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wipe(left)">
                                      <p:cBhvr>
                                        <p:cTn id="26" dur="500"/>
                                        <p:tgtEl>
                                          <p:spTgt spid="4">
                                            <p:txEl>
                                              <p:pRg st="3" end="3"/>
                                            </p:txEl>
                                          </p:spTgt>
                                        </p:tgtEl>
                                      </p:cBhvr>
                                    </p:animEffect>
                                  </p:childTnLst>
                                  <p:subTnLst>
                                    <p:audio>
                                      <p:cMediaNode>
                                        <p:cTn display="0" masterRel="sameClick">
                                          <p:stCondLst>
                                            <p:cond evt="begin" delay="0">
                                              <p:tn val="24"/>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549796" y="231304"/>
            <a:ext cx="7048400" cy="61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defRPr/>
            </a:pPr>
            <a:r>
              <a:rPr lang="en-GB" altLang="en-US" sz="3600" b="1" u="sng" dirty="0"/>
              <a:t>Failure of the Duma</a:t>
            </a:r>
          </a:p>
          <a:p>
            <a:pPr eaLnBrk="1" hangingPunct="1">
              <a:spcBef>
                <a:spcPct val="50000"/>
              </a:spcBef>
              <a:defRPr/>
            </a:pPr>
            <a:r>
              <a:rPr lang="en-GB" altLang="en-US" sz="2300" u="none" dirty="0"/>
              <a:t>In 1905 Russia lost a war with Japan. This defeat caused strikes in the Russian cities, the Tsar nearly lost control. Nicholas II offered to call a Duma, or parliament, with free elections. This was accepted by the demonstrators. </a:t>
            </a:r>
          </a:p>
          <a:p>
            <a:pPr eaLnBrk="1" hangingPunct="1">
              <a:spcBef>
                <a:spcPct val="50000"/>
              </a:spcBef>
              <a:defRPr/>
            </a:pPr>
            <a:r>
              <a:rPr lang="en-GB" altLang="en-US" sz="2300" u="none" dirty="0"/>
              <a:t>When the Duma met, it began to criticise the Tsar and demanded changes. Nicholas II did not like this at all. The Duma was dismissed and new elections, controlled by the Tsar, were called.</a:t>
            </a:r>
          </a:p>
          <a:p>
            <a:pPr eaLnBrk="1" hangingPunct="1">
              <a:spcBef>
                <a:spcPct val="50000"/>
              </a:spcBef>
              <a:defRPr/>
            </a:pPr>
            <a:r>
              <a:rPr lang="en-GB" altLang="en-US" sz="2300" u="none" dirty="0"/>
              <a:t>It became clear that the Duma would be shut down if it criticised the Tsar. As long as the Tsar had control of the army, his power could not be broken.</a:t>
            </a:r>
          </a:p>
        </p:txBody>
      </p:sp>
      <p:pic>
        <p:nvPicPr>
          <p:cNvPr id="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0596" y="764704"/>
            <a:ext cx="3097213" cy="4405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utoShape 4"/>
          <p:cNvSpPr>
            <a:spLocks noChangeArrowheads="1"/>
          </p:cNvSpPr>
          <p:nvPr/>
        </p:nvSpPr>
        <p:spPr bwMode="auto">
          <a:xfrm>
            <a:off x="7445796" y="1679104"/>
            <a:ext cx="3581400" cy="3505200"/>
          </a:xfrm>
          <a:custGeom>
            <a:avLst/>
            <a:gdLst>
              <a:gd name="G0" fmla="+- 2194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610" y="16060"/>
                </a:moveTo>
                <a:cubicBezTo>
                  <a:pt x="18774" y="14553"/>
                  <a:pt x="19406" y="12703"/>
                  <a:pt x="19406" y="10800"/>
                </a:cubicBezTo>
                <a:cubicBezTo>
                  <a:pt x="19406" y="6047"/>
                  <a:pt x="15552" y="2194"/>
                  <a:pt x="10800" y="2194"/>
                </a:cubicBezTo>
                <a:cubicBezTo>
                  <a:pt x="8896" y="2194"/>
                  <a:pt x="7046" y="2825"/>
                  <a:pt x="5539" y="3989"/>
                </a:cubicBezTo>
                <a:close/>
                <a:moveTo>
                  <a:pt x="3989" y="5539"/>
                </a:moveTo>
                <a:cubicBezTo>
                  <a:pt x="2825" y="7046"/>
                  <a:pt x="2194" y="8896"/>
                  <a:pt x="2194" y="10799"/>
                </a:cubicBezTo>
                <a:cubicBezTo>
                  <a:pt x="2194" y="15552"/>
                  <a:pt x="6047" y="19406"/>
                  <a:pt x="10800" y="19406"/>
                </a:cubicBezTo>
                <a:cubicBezTo>
                  <a:pt x="12703" y="19406"/>
                  <a:pt x="14553" y="18774"/>
                  <a:pt x="16060" y="17610"/>
                </a:cubicBez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NZ">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7372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ppt_x</p:attrName>
                                        </p:attrNameLst>
                                      </p:cBhvr>
                                      <p:tavLst>
                                        <p:tav tm="0">
                                          <p:val>
                                            <p:fltVal val="0.5"/>
                                          </p:val>
                                        </p:tav>
                                        <p:tav tm="100000">
                                          <p:val>
                                            <p:strVal val="#ppt_x"/>
                                          </p:val>
                                        </p:tav>
                                      </p:tavLst>
                                    </p:anim>
                                    <p:anim calcmode="lin" valueType="num">
                                      <p:cBhvr>
                                        <p:cTn id="10" dur="500" fill="hold"/>
                                        <p:tgtEl>
                                          <p:spTgt spid="3"/>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wipe(left)">
                                      <p:cBhvr>
                                        <p:cTn id="15" dur="500"/>
                                        <p:tgtEl>
                                          <p:spTgt spid="2">
                                            <p:txEl>
                                              <p:pRg st="0" end="0"/>
                                            </p:txEl>
                                          </p:spTgt>
                                        </p:tgtEl>
                                      </p:cBhvr>
                                    </p:animEffect>
                                  </p:childTnLst>
                                  <p:subTnLst>
                                    <p:audio>
                                      <p:cMediaNode>
                                        <p:cTn display="0" masterRel="sameClick">
                                          <p:stCondLst>
                                            <p:cond evt="begin" delay="0">
                                              <p:tn val="13"/>
                                            </p:cond>
                                          </p:stCondLst>
                                          <p:endCondLst>
                                            <p:cond evt="onStopAudio" delay="0">
                                              <p:tgtEl>
                                                <p:sldTgt/>
                                              </p:tgtEl>
                                            </p:cond>
                                          </p:endCondLst>
                                        </p:cTn>
                                        <p:tgtEl>
                                          <p:sndTgt r:embed="rId2" name="applause.wav"/>
                                        </p:tgtEl>
                                      </p:cMediaNode>
                                    </p:audio>
                                  </p:sub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wipe(left)">
                                      <p:cBhvr>
                                        <p:cTn id="20" dur="500"/>
                                        <p:tgtEl>
                                          <p:spTgt spid="2">
                                            <p:txEl>
                                              <p:pRg st="1" end="1"/>
                                            </p:txEl>
                                          </p:spTgt>
                                        </p:tgtEl>
                                      </p:cBhvr>
                                    </p:animEffect>
                                  </p:childTnLst>
                                  <p:subTnLst>
                                    <p:audio>
                                      <p:cMediaNode>
                                        <p:cTn display="0" masterRel="sameClick">
                                          <p:stCondLst>
                                            <p:cond evt="begin" delay="0">
                                              <p:tn val="18"/>
                                            </p:cond>
                                          </p:stCondLst>
                                          <p:endCondLst>
                                            <p:cond evt="onStopAudio" delay="0">
                                              <p:tgtEl>
                                                <p:sldTgt/>
                                              </p:tgtEl>
                                            </p:cond>
                                          </p:endCondLst>
                                        </p:cTn>
                                        <p:tgtEl>
                                          <p:sndTgt r:embed="rId2" name="applause.wav"/>
                                        </p:tgtEl>
                                      </p:cMediaNode>
                                    </p:audio>
                                  </p:sub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wipe(left)">
                                      <p:cBhvr>
                                        <p:cTn id="25" dur="500"/>
                                        <p:tgtEl>
                                          <p:spTgt spid="2">
                                            <p:txEl>
                                              <p:pRg st="2" end="2"/>
                                            </p:txEl>
                                          </p:spTgt>
                                        </p:tgtEl>
                                      </p:cBhvr>
                                    </p:animEffect>
                                  </p:childTnLst>
                                  <p:subTnLst>
                                    <p:audio>
                                      <p:cMediaNode>
                                        <p:cTn display="0" masterRel="sameClick">
                                          <p:stCondLst>
                                            <p:cond evt="begin" delay="0">
                                              <p:tn val="23"/>
                                            </p:cond>
                                          </p:stCondLst>
                                          <p:endCondLst>
                                            <p:cond evt="onStopAudio" delay="0">
                                              <p:tgtEl>
                                                <p:sldTgt/>
                                              </p:tgtEl>
                                            </p:cond>
                                          </p:endCondLst>
                                        </p:cTn>
                                        <p:tgtEl>
                                          <p:sndTgt r:embed="rId2" name="applause.wav"/>
                                        </p:tgtEl>
                                      </p:cMediaNode>
                                    </p:audio>
                                  </p:sub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wipe(left)">
                                      <p:cBhvr>
                                        <p:cTn id="30" dur="500"/>
                                        <p:tgtEl>
                                          <p:spTgt spid="2">
                                            <p:txEl>
                                              <p:pRg st="3" end="3"/>
                                            </p:txEl>
                                          </p:spTgt>
                                        </p:tgtEl>
                                      </p:cBhvr>
                                    </p:animEffect>
                                  </p:childTnLst>
                                  <p:subTnLst>
                                    <p:audio>
                                      <p:cMediaNode>
                                        <p:cTn display="0" masterRel="sameClick">
                                          <p:stCondLst>
                                            <p:cond evt="begin" delay="0">
                                              <p:tn val="28"/>
                                            </p:cond>
                                          </p:stCondLst>
                                          <p:endCondLst>
                                            <p:cond evt="onStopAudio" delay="0">
                                              <p:tgtEl>
                                                <p:sldTgt/>
                                              </p:tgtEl>
                                            </p:cond>
                                          </p:endCondLst>
                                        </p:cTn>
                                        <p:tgtEl>
                                          <p:sndTgt r:embed="rId2" name="applause.wav"/>
                                        </p:tgtEl>
                                      </p:cMediaNode>
                                    </p:audio>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4"/>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ricochet.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621804" y="0"/>
            <a:ext cx="10825980" cy="3847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defRPr/>
            </a:pPr>
            <a:r>
              <a:rPr lang="en-GB" altLang="en-US" sz="2800" dirty="0">
                <a:effectLst>
                  <a:outerShdw blurRad="38100" dist="38100" dir="2700000" algn="tl">
                    <a:srgbClr val="FFFFFF"/>
                  </a:outerShdw>
                </a:effectLst>
              </a:rPr>
              <a:t>The discontent of the Workers</a:t>
            </a:r>
          </a:p>
          <a:p>
            <a:pPr eaLnBrk="1" hangingPunct="1">
              <a:spcBef>
                <a:spcPct val="50000"/>
              </a:spcBef>
              <a:defRPr/>
            </a:pPr>
            <a:r>
              <a:rPr lang="en-GB" altLang="en-US" u="none" dirty="0"/>
              <a:t>Industrialisation began much later in Russia than in Western Europe. Huge iron foundries, textile factories and engineering firms were set up. Most were owned by the government or foreigners, and were located in the big cities such as St Petersburg or Moscow. By 1900 20% of Russians were workers living in cities.</a:t>
            </a:r>
          </a:p>
          <a:p>
            <a:pPr eaLnBrk="1" hangingPunct="1">
              <a:spcBef>
                <a:spcPct val="50000"/>
              </a:spcBef>
              <a:defRPr/>
            </a:pPr>
            <a:r>
              <a:rPr lang="en-GB" altLang="en-US" u="none" dirty="0"/>
              <a:t>Working conditions in the new industrial towns were hard. Pay was very low. Although strikes and demonstrations were illegal, they often took place. Strikers were frequently shot by the Tsar’s soldiers or secret police.</a:t>
            </a:r>
          </a:p>
        </p:txBody>
      </p:sp>
      <p:sp>
        <p:nvSpPr>
          <p:cNvPr id="3" name="AutoShape 4"/>
          <p:cNvSpPr>
            <a:spLocks noChangeArrowheads="1"/>
          </p:cNvSpPr>
          <p:nvPr/>
        </p:nvSpPr>
        <p:spPr bwMode="auto">
          <a:xfrm>
            <a:off x="6526460" y="3941440"/>
            <a:ext cx="3744416" cy="2916560"/>
          </a:xfrm>
          <a:prstGeom prst="wedgeEllipseCallout">
            <a:avLst>
              <a:gd name="adj1" fmla="val -38727"/>
              <a:gd name="adj2" fmla="val 30718"/>
            </a:avLst>
          </a:prstGeom>
          <a:solidFill>
            <a:schemeClr val="bg2"/>
          </a:solidFill>
          <a:ln w="9525">
            <a:solidFill>
              <a:schemeClr val="tx1"/>
            </a:solidFill>
            <a:miter lim="800000"/>
            <a:headEnd/>
            <a:tailEnd/>
          </a:ln>
          <a:effec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u="none" dirty="0"/>
              <a:t>‘The whole day we pour out our blood and sweat. Every minute we are exposed to danger.’</a:t>
            </a:r>
          </a:p>
          <a:p>
            <a:pPr algn="ctr" eaLnBrk="1" hangingPunct="1"/>
            <a:endParaRPr lang="en-GB" altLang="en-US" sz="2000" u="none" dirty="0"/>
          </a:p>
          <a:p>
            <a:pPr algn="ctr" eaLnBrk="1" hangingPunct="1"/>
            <a:r>
              <a:rPr lang="en-GB" altLang="en-US" u="none" dirty="0"/>
              <a:t>Union leaflet 1898</a:t>
            </a:r>
          </a:p>
        </p:txBody>
      </p:sp>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6020" y="4149080"/>
            <a:ext cx="3076575" cy="2376488"/>
          </a:xfrm>
          <a:prstGeom prst="rect">
            <a:avLst/>
          </a:prstGeom>
          <a:ln>
            <a:noFill/>
          </a:ln>
          <a:effectLst>
            <a:softEdge rad="11250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3574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whoosh.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whoosh.wav"/>
                                        </p:tgtEl>
                                      </p:cMediaNode>
                                    </p:audio>
                                  </p:sub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0"/>
                                            </p:cond>
                                          </p:stCondLst>
                                          <p:endCondLst>
                                            <p:cond evt="onStopAudio" delay="0">
                                              <p:tgtEl>
                                                <p:sldTgt/>
                                              </p:tgtEl>
                                            </p:cond>
                                          </p:endCondLst>
                                        </p:cTn>
                                        <p:tgtEl>
                                          <p:sndTgt r:embed="rId2" name="whoosh.wav"/>
                                        </p:tgtEl>
                                      </p:cMediaNode>
                                    </p:audio>
                                  </p:subTnLst>
                                </p:cTn>
                              </p:par>
                            </p:childTnLst>
                          </p:cTn>
                        </p:par>
                      </p:childTnLst>
                    </p:cTn>
                  </p:par>
                  <p:par>
                    <p:cTn id="24" fill="hold">
                      <p:stCondLst>
                        <p:cond delay="indefinite"/>
                      </p:stCondLst>
                      <p:childTnLst>
                        <p:par>
                          <p:cTn id="25" fill="hold">
                            <p:stCondLst>
                              <p:cond delay="0"/>
                            </p:stCondLst>
                            <p:childTnLst>
                              <p:par>
                                <p:cTn id="26" presetID="23" presetClass="entr" presetSubtype="16"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26"/>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P spid="3"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057400" y="304800"/>
            <a:ext cx="9653636"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defRPr/>
            </a:pPr>
            <a:r>
              <a:rPr lang="en-GB" altLang="en-US" sz="2800" b="1" u="sng" dirty="0">
                <a:effectLst>
                  <a:outerShdw blurRad="38100" dist="38100" dir="2700000" algn="tl">
                    <a:srgbClr val="FFFFFF"/>
                  </a:outerShdw>
                </a:effectLst>
              </a:rPr>
              <a:t>The discontent of the Peasants</a:t>
            </a:r>
          </a:p>
          <a:p>
            <a:pPr eaLnBrk="1" hangingPunct="1">
              <a:spcBef>
                <a:spcPct val="50000"/>
              </a:spcBef>
              <a:defRPr/>
            </a:pPr>
            <a:r>
              <a:rPr lang="en-GB" altLang="en-US" u="none" dirty="0"/>
              <a:t>Russia was a rural society with over 90% of the people being poor peasants. Until 1861 the peasants had belonged to their masters, who could buy and sell them like animals. When the peasants were freed in 1861 they were given small amounts of land for which they had to pay back the government. As a result most farmers were in absolute poverty. Agriculture was in desperate need of modernisation.</a:t>
            </a:r>
          </a:p>
          <a:p>
            <a:pPr eaLnBrk="1" hangingPunct="1">
              <a:spcBef>
                <a:spcPct val="50000"/>
              </a:spcBef>
              <a:defRPr/>
            </a:pPr>
            <a:r>
              <a:rPr lang="en-GB" altLang="en-US" u="none" dirty="0"/>
              <a:t>In contrast, a small number of upper-class people held most of the wealth and power. This aristocracy had large town houses and country estates.</a:t>
            </a:r>
          </a:p>
          <a:p>
            <a:pPr eaLnBrk="1" hangingPunct="1">
              <a:spcBef>
                <a:spcPct val="50000"/>
              </a:spcBef>
              <a:defRPr/>
            </a:pPr>
            <a:endParaRPr lang="en-GB" altLang="en-US" u="none" dirty="0"/>
          </a:p>
        </p:txBody>
      </p:sp>
      <p:sp>
        <p:nvSpPr>
          <p:cNvPr id="3" name="AutoShape 3"/>
          <p:cNvSpPr>
            <a:spLocks noChangeArrowheads="1"/>
          </p:cNvSpPr>
          <p:nvPr/>
        </p:nvSpPr>
        <p:spPr bwMode="auto">
          <a:xfrm>
            <a:off x="5950396" y="4725144"/>
            <a:ext cx="5867400" cy="1981200"/>
          </a:xfrm>
          <a:prstGeom prst="wedgeRectCallout">
            <a:avLst>
              <a:gd name="adj1" fmla="val -67449"/>
              <a:gd name="adj2" fmla="val -16588"/>
            </a:avLst>
          </a:prstGeom>
          <a:solidFill>
            <a:schemeClr val="bg2"/>
          </a:solidFill>
          <a:ln w="9525">
            <a:solidFill>
              <a:schemeClr val="tx1"/>
            </a:solidFill>
            <a:miter lim="800000"/>
            <a:headEnd/>
            <a:tailEnd/>
          </a:ln>
          <a:effec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dirty="0"/>
              <a:t>Very often the peasants do not have enough allotment land. They cannot feed themselves, clothe themselves, heat their homes, keep their tools and livestock, secure seed for sowing and lastly pay their taxes.</a:t>
            </a:r>
          </a:p>
          <a:p>
            <a:pPr algn="ctr" eaLnBrk="1" hangingPunct="1"/>
            <a:endParaRPr lang="en-GB" altLang="en-US" sz="2000" u="none" dirty="0"/>
          </a:p>
          <a:p>
            <a:pPr algn="ctr" eaLnBrk="1" hangingPunct="1"/>
            <a:r>
              <a:rPr lang="en-GB" altLang="en-US" sz="2000" u="none" dirty="0"/>
              <a:t>Police report into country conditions 1905</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04800"/>
            <a:ext cx="1733550" cy="634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4012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764" y="260648"/>
            <a:ext cx="6476393" cy="793080"/>
          </a:xfrm>
        </p:spPr>
        <p:txBody>
          <a:bodyPr/>
          <a:lstStyle/>
          <a:p>
            <a:r>
              <a:rPr lang="en-NZ" dirty="0" smtClean="0"/>
              <a:t>Russia and World War </a:t>
            </a:r>
            <a:r>
              <a:rPr lang="en-NZ" dirty="0" err="1" smtClean="0"/>
              <a:t>i</a:t>
            </a:r>
            <a:endParaRPr lang="en-NZ" dirty="0"/>
          </a:p>
        </p:txBody>
      </p:sp>
      <p:sp>
        <p:nvSpPr>
          <p:cNvPr id="3" name="Content Placeholder 2"/>
          <p:cNvSpPr>
            <a:spLocks noGrp="1"/>
          </p:cNvSpPr>
          <p:nvPr>
            <p:ph idx="1"/>
          </p:nvPr>
        </p:nvSpPr>
        <p:spPr>
          <a:xfrm>
            <a:off x="333773" y="1124744"/>
            <a:ext cx="10940892" cy="5616624"/>
          </a:xfrm>
        </p:spPr>
        <p:txBody>
          <a:bodyPr>
            <a:noAutofit/>
          </a:bodyPr>
          <a:lstStyle/>
          <a:p>
            <a:r>
              <a:rPr lang="en-NZ" sz="1500" dirty="0"/>
              <a:t>Russian </a:t>
            </a:r>
            <a:r>
              <a:rPr lang="en-NZ" sz="1500" dirty="0" smtClean="0"/>
              <a:t>was not prepared for WW1. Nine years previously Russia lost a war with </a:t>
            </a:r>
            <a:br>
              <a:rPr lang="en-NZ" sz="1500" dirty="0" smtClean="0"/>
            </a:br>
            <a:r>
              <a:rPr lang="en-NZ" sz="1500" dirty="0" smtClean="0"/>
              <a:t>Japan and the 1905 Revolution revolt and uprising had shaken the Russian </a:t>
            </a:r>
            <a:br>
              <a:rPr lang="en-NZ" sz="1500" dirty="0" smtClean="0"/>
            </a:br>
            <a:r>
              <a:rPr lang="en-NZ" sz="1500" dirty="0" smtClean="0"/>
              <a:t>Empire. Physically and economically the country was still trying to recover. </a:t>
            </a:r>
            <a:br>
              <a:rPr lang="en-NZ" sz="1500" dirty="0" smtClean="0"/>
            </a:br>
            <a:r>
              <a:rPr lang="en-NZ" sz="1500" dirty="0" smtClean="0"/>
              <a:t>However, national pride was strong and when the call to war was sounded, </a:t>
            </a:r>
            <a:br>
              <a:rPr lang="en-NZ" sz="1500" dirty="0" smtClean="0"/>
            </a:br>
            <a:r>
              <a:rPr lang="en-NZ" sz="1500" dirty="0" smtClean="0"/>
              <a:t>many troops rallied to flight under the Russian flag. </a:t>
            </a:r>
          </a:p>
          <a:p>
            <a:r>
              <a:rPr lang="en-NZ" sz="1500" dirty="0" smtClean="0"/>
              <a:t>Tsar Nicholas II had hoped that victory in the great war would help their nation become great again, but a lack of readiness and supplies meant that Russia suffered huge losses in their first two battles. </a:t>
            </a:r>
            <a:endParaRPr lang="en-NZ" sz="1500" dirty="0"/>
          </a:p>
          <a:p>
            <a:r>
              <a:rPr lang="en-NZ" sz="1500" dirty="0" smtClean="0"/>
              <a:t>Russia did very little to stop the German advancement in 1915, but 1916 saw some improvements. They got more arms and supplies which helped strengthen their armies. They managed to get some victories. </a:t>
            </a:r>
          </a:p>
          <a:p>
            <a:r>
              <a:rPr lang="en-NZ" sz="1500" dirty="0"/>
              <a:t>T</a:t>
            </a:r>
            <a:r>
              <a:rPr lang="en-NZ" sz="1500" dirty="0" smtClean="0"/>
              <a:t>he </a:t>
            </a:r>
            <a:r>
              <a:rPr lang="en-NZ" sz="1500" dirty="0"/>
              <a:t>country's political and economic problems were greatly exacerbated by the war. Many factors - including the militarisation of industry and crises in food supply - threatened disaster on the home front</a:t>
            </a:r>
            <a:r>
              <a:rPr lang="en-NZ" sz="1500" dirty="0" smtClean="0"/>
              <a:t>.</a:t>
            </a:r>
          </a:p>
          <a:p>
            <a:r>
              <a:rPr lang="en-NZ" sz="1500" dirty="0"/>
              <a:t>Added to </a:t>
            </a:r>
            <a:r>
              <a:rPr lang="en-NZ" sz="1500" dirty="0" smtClean="0"/>
              <a:t>all of this were </a:t>
            </a:r>
            <a:r>
              <a:rPr lang="en-NZ" sz="1500" dirty="0"/>
              <a:t>rumours that the tsarina, Alexandra, and her favourite, the infamous Rasputin, were German spies. The rumours were unfounded, but by November 1916 influential critics of the regime were asking whether Russia's misfortunes - including 1,700,000 military dead and 5,000,000 wounded - were a consequence of 'stupidity or treason</a:t>
            </a:r>
            <a:r>
              <a:rPr lang="en-NZ" sz="1500" dirty="0" smtClean="0"/>
              <a:t>'.</a:t>
            </a:r>
          </a:p>
          <a:p>
            <a:r>
              <a:rPr lang="en-NZ" sz="1500" dirty="0"/>
              <a:t>On October 26, 1917, the Soviet government issued a decree of peace, insisting that all belligerent powers open immediate negotiations for a democratic peace without annexations, and guarantee the right of every nation to self-determination (Russia was the only nation to do so at the end of the war, allowing all the former territories of Russia to self-determination. Independence was short lived however, as each republic was later incorporated/annexed into the Soviet Union by Stalin.) . The Entente refused to recognise the Soviet government, and continued the war. The Soviet government signed the Treaty of Brest-Litovsk on March 3, 1918, ending four years of aggression between Russia and Germany</a:t>
            </a:r>
            <a:r>
              <a:rPr lang="en-NZ" sz="1500" dirty="0" smtClean="0"/>
              <a:t>.</a:t>
            </a:r>
          </a:p>
        </p:txBody>
      </p:sp>
      <p:pic>
        <p:nvPicPr>
          <p:cNvPr id="4" name="Content Placeholder 3"/>
          <p:cNvPicPr>
            <a:picLocks noGrp="1" noChangeAspect="1"/>
          </p:cNvPicPr>
          <p:nvPr>
            <p:ph idx="1"/>
          </p:nvPr>
        </p:nvPicPr>
        <p:blipFill>
          <a:blip r:embed="rId2"/>
          <a:stretch>
            <a:fillRect/>
          </a:stretch>
        </p:blipFill>
        <p:spPr>
          <a:xfrm>
            <a:off x="7966619" y="1"/>
            <a:ext cx="4222205" cy="2204864"/>
          </a:xfrm>
          <a:prstGeom prst="rect">
            <a:avLst/>
          </a:prstGeom>
          <a:ln>
            <a:noFill/>
          </a:ln>
          <a:effectLst>
            <a:softEdge rad="112500"/>
          </a:effectLst>
        </p:spPr>
      </p:pic>
    </p:spTree>
    <p:extLst>
      <p:ext uri="{BB962C8B-B14F-4D97-AF65-F5344CB8AC3E}">
        <p14:creationId xmlns:p14="http://schemas.microsoft.com/office/powerpoint/2010/main" val="2088028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5780" y="1052736"/>
            <a:ext cx="11377263" cy="5400600"/>
          </a:xfrm>
        </p:spPr>
        <p:txBody>
          <a:bodyPr/>
          <a:lstStyle/>
          <a:p>
            <a:r>
              <a:rPr lang="en-NZ" dirty="0" smtClean="0"/>
              <a:t>Tsar Nicolas attempted to be patriotic and command the Russian troops, but he was a very poor leader. He ignored the needs of his commanders</a:t>
            </a:r>
          </a:p>
          <a:p>
            <a:r>
              <a:rPr lang="en-NZ" dirty="0" smtClean="0"/>
              <a:t>That, in hand with the Russian people not trusting his wife (she was German), Russia became very unstable. </a:t>
            </a:r>
          </a:p>
          <a:p>
            <a:endParaRPr lang="en-NZ" dirty="0"/>
          </a:p>
        </p:txBody>
      </p:sp>
    </p:spTree>
    <p:extLst>
      <p:ext uri="{BB962C8B-B14F-4D97-AF65-F5344CB8AC3E}">
        <p14:creationId xmlns:p14="http://schemas.microsoft.com/office/powerpoint/2010/main" val="4090020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1764" y="1340768"/>
            <a:ext cx="11665296" cy="5184576"/>
          </a:xfrm>
        </p:spPr>
        <p:txBody>
          <a:bodyPr>
            <a:noAutofit/>
          </a:bodyPr>
          <a:lstStyle/>
          <a:p>
            <a:r>
              <a:rPr lang="en-NZ" sz="2000" dirty="0" smtClean="0"/>
              <a:t>Grigori </a:t>
            </a:r>
            <a:r>
              <a:rPr lang="en-NZ" sz="2000" dirty="0" err="1" smtClean="0"/>
              <a:t>Yefimovich</a:t>
            </a:r>
            <a:r>
              <a:rPr lang="en-NZ" sz="2000" dirty="0" smtClean="0"/>
              <a:t> Rasputin was born into an extremely poor </a:t>
            </a:r>
            <a:br>
              <a:rPr lang="en-NZ" sz="2000" dirty="0" smtClean="0"/>
            </a:br>
            <a:r>
              <a:rPr lang="en-NZ" sz="2000" dirty="0" smtClean="0"/>
              <a:t>Russian family. After failing to become a monk, he became an </a:t>
            </a:r>
            <a:br>
              <a:rPr lang="en-NZ" sz="2000" dirty="0" smtClean="0"/>
            </a:br>
            <a:r>
              <a:rPr lang="en-NZ" sz="2000" dirty="0" smtClean="0"/>
              <a:t>experience traveller, mystical healer and a trusted advisor to the Tsar and his wife. While his influence has been questioned, he was very much relied upon by the family. </a:t>
            </a:r>
          </a:p>
          <a:p>
            <a:r>
              <a:rPr lang="en-NZ" sz="2000" dirty="0"/>
              <a:t>As Russia entered World War I, Rasputin predicted that calamity would befall the country. Nicholas II took command of the Russian Army in 1915, and Alexandra took responsibility for domestic policy. </a:t>
            </a:r>
          </a:p>
          <a:p>
            <a:r>
              <a:rPr lang="en-NZ" sz="2000" dirty="0"/>
              <a:t>Always Rasputin's defender, she dismissed ministers who were said to be suspicious of the "mad monk." Government officials tried to warn her of Rasputin's undue influence, but she continued to defend him, giving the impression that Rasputin was her closest advisor</a:t>
            </a:r>
            <a:r>
              <a:rPr lang="en-NZ" sz="2000" dirty="0" smtClean="0"/>
              <a:t>. She apparently turned to him for advice on spiritual and political issues. </a:t>
            </a:r>
            <a:endParaRPr lang="en-NZ" sz="2000" dirty="0"/>
          </a:p>
          <a:p>
            <a:r>
              <a:rPr lang="en-NZ" sz="2000" dirty="0" smtClean="0"/>
              <a:t>Between </a:t>
            </a:r>
            <a:r>
              <a:rPr lang="en-NZ" sz="2000" dirty="0"/>
              <a:t>1906 and 1914, various politicians and journalists used Rasputin’s association with the imperial family to undermine the dynasty’s credibility and push for reform. Rasputin helped their efforts by claiming to be the Czarina’s advisor, and accounts of his rampant lascivious </a:t>
            </a:r>
            <a:r>
              <a:rPr lang="en-NZ" sz="2000" dirty="0" smtClean="0"/>
              <a:t>behaviour </a:t>
            </a:r>
            <a:r>
              <a:rPr lang="en-NZ" sz="2000" dirty="0"/>
              <a:t>emerged in the press, compounding contempt among state officials. In truth, however, Rasputin's influence at this time was limited to the health of </a:t>
            </a:r>
            <a:r>
              <a:rPr lang="en-NZ" sz="2000" dirty="0" smtClean="0"/>
              <a:t>Alexis (Son who had </a:t>
            </a:r>
            <a:r>
              <a:rPr lang="en-NZ" sz="2000" dirty="0" err="1"/>
              <a:t>hemophilia</a:t>
            </a:r>
            <a:r>
              <a:rPr lang="en-NZ" sz="2000" dirty="0" smtClean="0"/>
              <a:t>). </a:t>
            </a:r>
          </a:p>
        </p:txBody>
      </p:sp>
      <p:sp>
        <p:nvSpPr>
          <p:cNvPr id="6" name="TextBox 5"/>
          <p:cNvSpPr txBox="1"/>
          <p:nvPr/>
        </p:nvSpPr>
        <p:spPr>
          <a:xfrm>
            <a:off x="-674340" y="332656"/>
            <a:ext cx="5040560" cy="769441"/>
          </a:xfrm>
          <a:prstGeom prst="rect">
            <a:avLst/>
          </a:prstGeom>
          <a:noFill/>
          <a:ln>
            <a:solidFill>
              <a:schemeClr val="bg2"/>
            </a:solidFill>
          </a:ln>
        </p:spPr>
        <p:txBody>
          <a:bodyPr wrap="square" rtlCol="0" anchor="ctr" anchorCtr="1">
            <a:spAutoFit/>
          </a:bodyPr>
          <a:lstStyle/>
          <a:p>
            <a:r>
              <a:rPr lang="en-NZ" sz="4400" b="1" u="sng" dirty="0" smtClean="0"/>
              <a:t>Rasputin</a:t>
            </a:r>
          </a:p>
        </p:txBody>
      </p:sp>
      <p:pic>
        <p:nvPicPr>
          <p:cNvPr id="7" name="Picture 6"/>
          <p:cNvPicPr>
            <a:picLocks noChangeAspect="1"/>
          </p:cNvPicPr>
          <p:nvPr/>
        </p:nvPicPr>
        <p:blipFill>
          <a:blip r:embed="rId2"/>
          <a:stretch>
            <a:fillRect/>
          </a:stretch>
        </p:blipFill>
        <p:spPr>
          <a:xfrm>
            <a:off x="9417050" y="0"/>
            <a:ext cx="2771775" cy="1981200"/>
          </a:xfrm>
          <a:prstGeom prst="rect">
            <a:avLst/>
          </a:prstGeom>
          <a:ln>
            <a:noFill/>
          </a:ln>
          <a:effectLst>
            <a:softEdge rad="112500"/>
          </a:effectLst>
        </p:spPr>
      </p:pic>
    </p:spTree>
    <p:extLst>
      <p:ext uri="{BB962C8B-B14F-4D97-AF65-F5344CB8AC3E}">
        <p14:creationId xmlns:p14="http://schemas.microsoft.com/office/powerpoint/2010/main" val="402491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3852" y="188640"/>
            <a:ext cx="10360501" cy="4470400"/>
          </a:xfrm>
        </p:spPr>
        <p:txBody>
          <a:bodyPr>
            <a:normAutofit fontScale="85000" lnSpcReduction="20000"/>
          </a:bodyPr>
          <a:lstStyle/>
          <a:p>
            <a:r>
              <a:rPr lang="en-NZ" dirty="0"/>
              <a:t>On the night of December 29, 1916, a group of conspirators, including the czar's first cousin, Grand Duke Dmitri Pavlovich, and Prince Felix </a:t>
            </a:r>
            <a:r>
              <a:rPr lang="en-NZ" dirty="0" err="1"/>
              <a:t>Yusupov</a:t>
            </a:r>
            <a:r>
              <a:rPr lang="en-NZ" dirty="0"/>
              <a:t>, invited Rasputin to </a:t>
            </a:r>
            <a:r>
              <a:rPr lang="en-NZ" dirty="0" err="1"/>
              <a:t>Yusupov's</a:t>
            </a:r>
            <a:r>
              <a:rPr lang="en-NZ" dirty="0"/>
              <a:t> palace and fed him wine and cakes laced with cyanide. Though Rasputin eventually became rather drunk, the poison seemed to have no effect. Baffled but not deterred, the conspirators finally shot Rasputin multiple times. He was then wrapped in a carpet and thrown into the Neva River, where it was discovered three days later.</a:t>
            </a:r>
          </a:p>
          <a:p>
            <a:r>
              <a:rPr lang="en-NZ" dirty="0"/>
              <a:t>Although Rasputin was gone, the last of his prophecies was yet to unfold. Shortly before his death, he wrote to Nicholas to predict that if he were killed by government officials, the entire imperial family would be killed by the Russian people. His prophecy came true 15 months later, when the czar, his wife and all of their </a:t>
            </a:r>
            <a:r>
              <a:rPr lang="en-NZ" dirty="0" smtClean="0"/>
              <a:t>children </a:t>
            </a:r>
            <a:r>
              <a:rPr lang="en-NZ" dirty="0"/>
              <a:t>were murdered by assassins amidst the Russian Revolution.</a:t>
            </a:r>
          </a:p>
          <a:p>
            <a:endParaRPr lang="en-NZ" dirty="0"/>
          </a:p>
        </p:txBody>
      </p:sp>
      <p:pic>
        <p:nvPicPr>
          <p:cNvPr id="4" name="ev5dNfRncFo"/>
          <p:cNvPicPr>
            <a:picLocks noRot="1" noChangeAspect="1"/>
          </p:cNvPicPr>
          <p:nvPr>
            <a:videoFile r:link="rId1"/>
          </p:nvPr>
        </p:nvPicPr>
        <p:blipFill>
          <a:blip r:embed="rId3"/>
          <a:stretch>
            <a:fillRect/>
          </a:stretch>
        </p:blipFill>
        <p:spPr>
          <a:xfrm>
            <a:off x="4078188" y="4509120"/>
            <a:ext cx="3657600" cy="2057400"/>
          </a:xfrm>
          <a:prstGeom prst="rect">
            <a:avLst/>
          </a:prstGeom>
        </p:spPr>
      </p:pic>
    </p:spTree>
    <p:extLst>
      <p:ext uri="{BB962C8B-B14F-4D97-AF65-F5344CB8AC3E}">
        <p14:creationId xmlns:p14="http://schemas.microsoft.com/office/powerpoint/2010/main" val="528414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93812" y="130855"/>
            <a:ext cx="10945216" cy="6740307"/>
          </a:xfrm>
          <a:prstGeom prst="rect">
            <a:avLst/>
          </a:prstGeom>
          <a:noFill/>
          <a:ln>
            <a:solidFill>
              <a:schemeClr val="bg2"/>
            </a:solidFill>
          </a:ln>
        </p:spPr>
        <p:txBody>
          <a:bodyPr wrap="square" rtlCol="0" anchor="ctr" anchorCtr="1">
            <a:spAutoFit/>
          </a:bodyPr>
          <a:lstStyle/>
          <a:p>
            <a:pPr>
              <a:spcBef>
                <a:spcPct val="50000"/>
              </a:spcBef>
              <a:defRPr/>
            </a:pPr>
            <a:r>
              <a:rPr lang="en-GB" altLang="en-US" sz="2800" b="1" u="sng" dirty="0">
                <a:effectLst>
                  <a:outerShdw blurRad="38100" dist="38100" dir="2700000" algn="tl">
                    <a:srgbClr val="FFFFFF"/>
                  </a:outerShdw>
                </a:effectLst>
              </a:rPr>
              <a:t>The opposition of the Communists</a:t>
            </a:r>
          </a:p>
          <a:p>
            <a:pPr>
              <a:spcBef>
                <a:spcPct val="50000"/>
              </a:spcBef>
              <a:defRPr/>
            </a:pPr>
            <a:r>
              <a:rPr lang="en-GB" altLang="en-US" dirty="0"/>
              <a:t>Many middle-class Liberals and Social Revolutionaries (who supported the peasants) opposed the rule of the Tsar, but the most revolutionary were the Social Democrats or Communists.</a:t>
            </a:r>
          </a:p>
          <a:p>
            <a:pPr>
              <a:spcBef>
                <a:spcPct val="50000"/>
              </a:spcBef>
              <a:defRPr/>
            </a:pPr>
            <a:r>
              <a:rPr lang="en-GB" altLang="en-US" dirty="0"/>
              <a:t>The Communists believed in the ideas of Karl Marx. Marx claimed that history is all about the struggles between the classes. He claimed that the capitalist system was unfair because the factory owners (bourgeois) made profits from the toils of the workers (proletariat). Marx predicted that the proletariat would violently overthrow the bosses and take control of the country on behalf of the people. </a:t>
            </a:r>
          </a:p>
          <a:p>
            <a:pPr>
              <a:spcBef>
                <a:spcPct val="50000"/>
              </a:spcBef>
              <a:defRPr/>
            </a:pPr>
            <a:r>
              <a:rPr lang="en-GB" altLang="en-US" dirty="0"/>
              <a:t>The Russian Communists were divided into the Bolsheviks led by Lenin and the Mensheviks led by Trotsky. Lenin believed that the small party of Bolsheviks should seize power and control Russia on behalf of the people. Before 1917 Lenin and many of the other Communist leaders were in exile abroad, plotting to bring about a revolution in Russia</a:t>
            </a:r>
          </a:p>
          <a:p>
            <a:pPr>
              <a:spcBef>
                <a:spcPct val="50000"/>
              </a:spcBef>
              <a:defRPr/>
            </a:pPr>
            <a:endParaRPr lang="en-GB" altLang="en-US" dirty="0"/>
          </a:p>
        </p:txBody>
      </p:sp>
    </p:spTree>
    <p:extLst>
      <p:ext uri="{BB962C8B-B14F-4D97-AF65-F5344CB8AC3E}">
        <p14:creationId xmlns:p14="http://schemas.microsoft.com/office/powerpoint/2010/main" val="4268092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772" y="188640"/>
            <a:ext cx="10360501" cy="793080"/>
          </a:xfrm>
        </p:spPr>
        <p:txBody>
          <a:bodyPr/>
          <a:lstStyle/>
          <a:p>
            <a:r>
              <a:rPr lang="en-NZ" dirty="0" smtClean="0"/>
              <a:t>Rise of the Bolsheviks</a:t>
            </a:r>
            <a:endParaRPr lang="en-NZ" dirty="0"/>
          </a:p>
        </p:txBody>
      </p:sp>
      <p:sp>
        <p:nvSpPr>
          <p:cNvPr id="3" name="Content Placeholder 2"/>
          <p:cNvSpPr>
            <a:spLocks noGrp="1"/>
          </p:cNvSpPr>
          <p:nvPr>
            <p:ph idx="1"/>
          </p:nvPr>
        </p:nvSpPr>
        <p:spPr>
          <a:xfrm>
            <a:off x="333772" y="1196752"/>
            <a:ext cx="11521279" cy="5400600"/>
          </a:xfrm>
        </p:spPr>
        <p:txBody>
          <a:bodyPr/>
          <a:lstStyle/>
          <a:p>
            <a:r>
              <a:rPr lang="en-NZ" dirty="0" smtClean="0"/>
              <a:t>The Bolsheviks were a political party born out of a split in the Social Democrat Party in 1903. They had one, influential leader – Vladimir Lenin. </a:t>
            </a:r>
          </a:p>
          <a:p>
            <a:r>
              <a:rPr lang="en-NZ" dirty="0" smtClean="0"/>
              <a:t>Lenin believed that the people had to revolt to take the power away from the nobility. He wanted to give rise to a “dictatorship of the proletariat” (working class people). </a:t>
            </a:r>
          </a:p>
          <a:p>
            <a:r>
              <a:rPr lang="en-NZ" dirty="0" smtClean="0"/>
              <a:t>Lenin and the Bolsheviks promised the people “Peace, Land and Bread”</a:t>
            </a:r>
          </a:p>
          <a:p>
            <a:r>
              <a:rPr lang="en-NZ" dirty="0" smtClean="0"/>
              <a:t>After the Tsar family were removed from power, a temporary government was put in place. However, Lenin and his party soon removed them by uniting the people against the government. </a:t>
            </a:r>
            <a:endParaRPr lang="en-NZ" dirty="0"/>
          </a:p>
        </p:txBody>
      </p:sp>
    </p:spTree>
    <p:extLst>
      <p:ext uri="{BB962C8B-B14F-4D97-AF65-F5344CB8AC3E}">
        <p14:creationId xmlns:p14="http://schemas.microsoft.com/office/powerpoint/2010/main" val="3566090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148" y="116632"/>
            <a:ext cx="10360501" cy="865088"/>
          </a:xfrm>
        </p:spPr>
        <p:txBody>
          <a:bodyPr/>
          <a:lstStyle/>
          <a:p>
            <a:r>
              <a:rPr lang="en-NZ" dirty="0" smtClean="0"/>
              <a:t>               Bolsheviks steps to power </a:t>
            </a:r>
            <a:endParaRPr lang="en-NZ" dirty="0"/>
          </a:p>
        </p:txBody>
      </p:sp>
      <p:sp>
        <p:nvSpPr>
          <p:cNvPr id="3" name="Content Placeholder 2"/>
          <p:cNvSpPr>
            <a:spLocks noGrp="1"/>
          </p:cNvSpPr>
          <p:nvPr>
            <p:ph idx="1"/>
          </p:nvPr>
        </p:nvSpPr>
        <p:spPr>
          <a:xfrm>
            <a:off x="333770" y="981720"/>
            <a:ext cx="5616625" cy="5543624"/>
          </a:xfrm>
        </p:spPr>
        <p:txBody>
          <a:bodyPr>
            <a:normAutofit fontScale="77500" lnSpcReduction="20000"/>
          </a:bodyPr>
          <a:lstStyle/>
          <a:p>
            <a:pPr marL="0" indent="0" fontAlgn="base">
              <a:buNone/>
            </a:pPr>
            <a:r>
              <a:rPr lang="en-NZ" sz="3600" b="1" dirty="0"/>
              <a:t>February Revolution</a:t>
            </a:r>
          </a:p>
          <a:p>
            <a:pPr marL="0" indent="0" fontAlgn="base">
              <a:buNone/>
            </a:pPr>
            <a:r>
              <a:rPr lang="en-NZ" dirty="0"/>
              <a:t>In March 1917 -- February in Russia, which used the Julian calendar -- a popular uprising in Petrograd supported by factory workers forced Czar Nicholas II to step </a:t>
            </a:r>
            <a:r>
              <a:rPr lang="en-NZ" dirty="0" smtClean="0"/>
              <a:t>down (abdicated), </a:t>
            </a:r>
            <a:r>
              <a:rPr lang="en-NZ" dirty="0"/>
              <a:t>marking the end of the country's history of monarchical rule. </a:t>
            </a:r>
            <a:r>
              <a:rPr lang="en-NZ" dirty="0" smtClean="0"/>
              <a:t>The whole family were soon imprisoned, and in July 1918 they were all executed. </a:t>
            </a:r>
          </a:p>
          <a:p>
            <a:pPr marL="0" indent="0" fontAlgn="base">
              <a:buNone/>
            </a:pPr>
            <a:r>
              <a:rPr lang="en-NZ" dirty="0" smtClean="0"/>
              <a:t>In </a:t>
            </a:r>
            <a:r>
              <a:rPr lang="en-NZ" dirty="0"/>
              <a:t>the wake of the revolt, a provisional government consisting of members of the Duma, or state legislature, vied for power with a more radical labor union of workers and soldiers known as the Petrograd Soviets. Both entities worked together, however, and agreed that a somewhat democratic system should replace the monarchy.</a:t>
            </a:r>
          </a:p>
          <a:p>
            <a:endParaRPr lang="en-NZ" dirty="0"/>
          </a:p>
        </p:txBody>
      </p:sp>
      <p:pic>
        <p:nvPicPr>
          <p:cNvPr id="4" name="Picture 3"/>
          <p:cNvPicPr>
            <a:picLocks noChangeAspect="1"/>
          </p:cNvPicPr>
          <p:nvPr/>
        </p:nvPicPr>
        <p:blipFill>
          <a:blip r:embed="rId2"/>
          <a:stretch>
            <a:fillRect/>
          </a:stretch>
        </p:blipFill>
        <p:spPr>
          <a:xfrm>
            <a:off x="6166420" y="1484784"/>
            <a:ext cx="5770984" cy="3598416"/>
          </a:xfrm>
          <a:prstGeom prst="rect">
            <a:avLst/>
          </a:prstGeom>
        </p:spPr>
      </p:pic>
    </p:spTree>
    <p:extLst>
      <p:ext uri="{BB962C8B-B14F-4D97-AF65-F5344CB8AC3E}">
        <p14:creationId xmlns:p14="http://schemas.microsoft.com/office/powerpoint/2010/main" val="3164679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70276" y="260648"/>
            <a:ext cx="6840759" cy="6408712"/>
          </a:xfrm>
        </p:spPr>
        <p:txBody>
          <a:bodyPr>
            <a:normAutofit lnSpcReduction="10000"/>
          </a:bodyPr>
          <a:lstStyle/>
          <a:p>
            <a:pPr marL="0" indent="0" fontAlgn="base">
              <a:buNone/>
            </a:pPr>
            <a:r>
              <a:rPr lang="en-NZ" b="1" dirty="0"/>
              <a:t>October Revolution</a:t>
            </a:r>
          </a:p>
          <a:p>
            <a:pPr marL="0" indent="0" fontAlgn="base">
              <a:buNone/>
            </a:pPr>
            <a:r>
              <a:rPr lang="en-NZ" dirty="0"/>
              <a:t>The February Revolution prompted Lenin's return to Russia in April. He immediately condemned the collaboration between the provisional government and the Petrograd Soviet and began organizing Bolshevik opposition accordingly. </a:t>
            </a:r>
            <a:endParaRPr lang="en-NZ" dirty="0" smtClean="0"/>
          </a:p>
          <a:p>
            <a:pPr marL="0" indent="0" fontAlgn="base">
              <a:buNone/>
            </a:pPr>
            <a:r>
              <a:rPr lang="en-NZ" dirty="0" smtClean="0"/>
              <a:t>After </a:t>
            </a:r>
            <a:r>
              <a:rPr lang="en-NZ" dirty="0"/>
              <a:t>a few failed attempts at inciting an overthrow, in November, in what is known as the October Revolution, the Bolsheviks seized the Winter Palace and other government buildings in Petrograd. With little resistance from the provisional government, Lenin was henceforth the head of a Marxist country, the first of its kind.</a:t>
            </a:r>
          </a:p>
          <a:p>
            <a:endParaRPr lang="en-NZ" dirty="0"/>
          </a:p>
        </p:txBody>
      </p:sp>
      <p:pic>
        <p:nvPicPr>
          <p:cNvPr id="4" name="Picture 3"/>
          <p:cNvPicPr>
            <a:picLocks noChangeAspect="1"/>
          </p:cNvPicPr>
          <p:nvPr/>
        </p:nvPicPr>
        <p:blipFill>
          <a:blip r:embed="rId2"/>
          <a:stretch>
            <a:fillRect/>
          </a:stretch>
        </p:blipFill>
        <p:spPr>
          <a:xfrm>
            <a:off x="189756" y="1988840"/>
            <a:ext cx="4546791" cy="3168352"/>
          </a:xfrm>
          <a:prstGeom prst="rect">
            <a:avLst/>
          </a:prstGeom>
        </p:spPr>
      </p:pic>
    </p:spTree>
    <p:extLst>
      <p:ext uri="{BB962C8B-B14F-4D97-AF65-F5344CB8AC3E}">
        <p14:creationId xmlns:p14="http://schemas.microsoft.com/office/powerpoint/2010/main" val="2179832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1765" y="620688"/>
            <a:ext cx="5400600" cy="5653113"/>
          </a:xfrm>
        </p:spPr>
        <p:txBody>
          <a:bodyPr>
            <a:normAutofit fontScale="70000" lnSpcReduction="20000"/>
          </a:bodyPr>
          <a:lstStyle/>
          <a:p>
            <a:pPr marL="0" indent="0" fontAlgn="base">
              <a:buNone/>
            </a:pPr>
            <a:r>
              <a:rPr lang="en-NZ" b="1" dirty="0"/>
              <a:t>Russian Civil War</a:t>
            </a:r>
          </a:p>
          <a:p>
            <a:pPr marL="0" indent="0" fontAlgn="base">
              <a:buNone/>
            </a:pPr>
            <a:r>
              <a:rPr lang="en-NZ" dirty="0"/>
              <a:t>While few lives were lost in the October Revolution in which the Bolsheviks came to power, the opposite is true of the civil war that followed. In March 1918, Lenin's government signed the Treaty of Brest-Litovsk, which ended Russia's military involvement in World War I, but in the process made enormous territorial concessions to Germany and its fellow Central Powers. The treaty further incensed Lenin's opponents and by summer, Russia had descended into a civil war between the Bolsheviks, or the Reds, and a coalition of anti-Bolshevik interest groups collectively known as the Whites. An unsuccessful assassination attempt on Lenin in August triggered the Red Terror, the ruthlessly violent suppression of anyone who opposed the Bolsheviks. The Bolsheviks emerged victorious in 1921, allowing Lenin to consolidate his dictatorship.</a:t>
            </a:r>
          </a:p>
          <a:p>
            <a:endParaRPr lang="en-NZ" dirty="0"/>
          </a:p>
        </p:txBody>
      </p:sp>
      <p:pic>
        <p:nvPicPr>
          <p:cNvPr id="4" name="Picture 3"/>
          <p:cNvPicPr>
            <a:picLocks noChangeAspect="1"/>
          </p:cNvPicPr>
          <p:nvPr/>
        </p:nvPicPr>
        <p:blipFill>
          <a:blip r:embed="rId2"/>
          <a:stretch>
            <a:fillRect/>
          </a:stretch>
        </p:blipFill>
        <p:spPr>
          <a:xfrm>
            <a:off x="6454452" y="188640"/>
            <a:ext cx="4880621" cy="3172772"/>
          </a:xfrm>
          <a:prstGeom prst="rect">
            <a:avLst/>
          </a:prstGeom>
        </p:spPr>
      </p:pic>
      <p:pic>
        <p:nvPicPr>
          <p:cNvPr id="5" name="Picture 4"/>
          <p:cNvPicPr>
            <a:picLocks noChangeAspect="1"/>
          </p:cNvPicPr>
          <p:nvPr/>
        </p:nvPicPr>
        <p:blipFill>
          <a:blip r:embed="rId3"/>
          <a:stretch>
            <a:fillRect/>
          </a:stretch>
        </p:blipFill>
        <p:spPr>
          <a:xfrm>
            <a:off x="6671317" y="3573016"/>
            <a:ext cx="4446890" cy="3006278"/>
          </a:xfrm>
          <a:prstGeom prst="rect">
            <a:avLst/>
          </a:prstGeom>
        </p:spPr>
      </p:pic>
    </p:spTree>
    <p:extLst>
      <p:ext uri="{BB962C8B-B14F-4D97-AF65-F5344CB8AC3E}">
        <p14:creationId xmlns:p14="http://schemas.microsoft.com/office/powerpoint/2010/main" val="3283331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4114800" y="620688"/>
            <a:ext cx="7164188" cy="5112568"/>
          </a:xfrm>
          <a:prstGeom prst="rect">
            <a:avLst/>
          </a:prstGeom>
          <a:effectLst/>
        </p:spPr>
        <p:txBody>
          <a:bodyPr vert="horz" lIns="121899" tIns="60949" rIns="121899" bIns="60949" rtlCol="0" anchor="ctr" anchorCtr="0">
            <a:normAutofit/>
          </a:bodyPr>
          <a:lst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a:lstStyle>
          <a:p>
            <a:r>
              <a:rPr lang="en-GB" altLang="en-US" sz="5400" dirty="0" smtClean="0">
                <a:latin typeface="Algerian" panose="04020705040A02060702" pitchFamily="82" charset="0"/>
              </a:rPr>
              <a:t>How did Lenin impose Communist control in Russia between 1917-1924?</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09600" y="761999"/>
            <a:ext cx="3441700" cy="557706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60175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ppt_x</p:attrName>
                                        </p:attrNameLst>
                                      </p:cBhvr>
                                      <p:tavLst>
                                        <p:tav tm="0">
                                          <p:val>
                                            <p:fltVal val="0.5"/>
                                          </p:val>
                                        </p:tav>
                                        <p:tav tm="100000">
                                          <p:val>
                                            <p:strVal val="#ppt_x"/>
                                          </p:val>
                                        </p:tav>
                                      </p:tavLst>
                                    </p:anim>
                                    <p:anim calcmode="lin" valueType="num">
                                      <p:cBhvr>
                                        <p:cTn id="10" dur="500" fill="hold"/>
                                        <p:tgtEl>
                                          <p:spTgt spid="5"/>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subTnLst>
                                    <p:audio>
                                      <p:cMediaNode>
                                        <p:cTn display="0" masterRel="sameClick">
                                          <p:stCondLst>
                                            <p:cond evt="begin" delay="0">
                                              <p:tn val="1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p:cNvSpPr>
            <a:spLocks noChangeArrowheads="1"/>
          </p:cNvSpPr>
          <p:nvPr/>
        </p:nvSpPr>
        <p:spPr bwMode="auto">
          <a:xfrm>
            <a:off x="4366220" y="1772816"/>
            <a:ext cx="3657600" cy="32766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u="none"/>
              <a:t>Factors that helped </a:t>
            </a:r>
          </a:p>
          <a:p>
            <a:pPr algn="ctr" eaLnBrk="1" hangingPunct="1"/>
            <a:r>
              <a:rPr lang="en-GB" altLang="en-US" u="none"/>
              <a:t>Lenin impose </a:t>
            </a:r>
          </a:p>
          <a:p>
            <a:pPr algn="ctr" eaLnBrk="1" hangingPunct="1"/>
            <a:r>
              <a:rPr lang="en-GB" altLang="en-US" u="none"/>
              <a:t>Communist control in</a:t>
            </a:r>
          </a:p>
          <a:p>
            <a:pPr algn="ctr" eaLnBrk="1" hangingPunct="1"/>
            <a:r>
              <a:rPr lang="en-GB" altLang="en-US" u="none"/>
              <a:t>Russia 1917-1924.</a:t>
            </a:r>
          </a:p>
        </p:txBody>
      </p:sp>
      <p:sp>
        <p:nvSpPr>
          <p:cNvPr id="3" name="AutoShape 3"/>
          <p:cNvSpPr>
            <a:spLocks/>
          </p:cNvSpPr>
          <p:nvPr/>
        </p:nvSpPr>
        <p:spPr bwMode="auto">
          <a:xfrm>
            <a:off x="2034183" y="674266"/>
            <a:ext cx="2027237" cy="990600"/>
          </a:xfrm>
          <a:prstGeom prst="borderCallout1">
            <a:avLst>
              <a:gd name="adj1" fmla="val 11537"/>
              <a:gd name="adj2" fmla="val 103759"/>
              <a:gd name="adj3" fmla="val 150639"/>
              <a:gd name="adj4" fmla="val 143616"/>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t>The Treaty of Brest-Litovsk</a:t>
            </a:r>
          </a:p>
          <a:p>
            <a:pPr algn="ctr" eaLnBrk="1" hangingPunct="1"/>
            <a:r>
              <a:rPr lang="en-GB" altLang="en-US" sz="2000" u="none"/>
              <a:t>1918</a:t>
            </a:r>
          </a:p>
        </p:txBody>
      </p:sp>
      <p:sp>
        <p:nvSpPr>
          <p:cNvPr id="4" name="AutoShape 4"/>
          <p:cNvSpPr>
            <a:spLocks/>
          </p:cNvSpPr>
          <p:nvPr/>
        </p:nvSpPr>
        <p:spPr bwMode="auto">
          <a:xfrm>
            <a:off x="2094508" y="3006304"/>
            <a:ext cx="1600200" cy="1066800"/>
          </a:xfrm>
          <a:prstGeom prst="borderCallout1">
            <a:avLst>
              <a:gd name="adj1" fmla="val 10713"/>
              <a:gd name="adj2" fmla="val 104764"/>
              <a:gd name="adj3" fmla="val 8931"/>
              <a:gd name="adj4" fmla="val 144148"/>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t>The Civil War 1918-1921</a:t>
            </a:r>
          </a:p>
        </p:txBody>
      </p:sp>
      <p:sp>
        <p:nvSpPr>
          <p:cNvPr id="5" name="AutoShape 5"/>
          <p:cNvSpPr>
            <a:spLocks/>
          </p:cNvSpPr>
          <p:nvPr/>
        </p:nvSpPr>
        <p:spPr bwMode="auto">
          <a:xfrm>
            <a:off x="2232620" y="4897016"/>
            <a:ext cx="1673225" cy="1447800"/>
          </a:xfrm>
          <a:prstGeom prst="borderCallout1">
            <a:avLst>
              <a:gd name="adj1" fmla="val 7894"/>
              <a:gd name="adj2" fmla="val 104556"/>
              <a:gd name="adj3" fmla="val -27630"/>
              <a:gd name="adj4" fmla="val 152468"/>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t>The execution of Tsar Nicholas II 1918</a:t>
            </a:r>
          </a:p>
        </p:txBody>
      </p:sp>
      <p:sp>
        <p:nvSpPr>
          <p:cNvPr id="6" name="AutoShape 6"/>
          <p:cNvSpPr>
            <a:spLocks/>
          </p:cNvSpPr>
          <p:nvPr/>
        </p:nvSpPr>
        <p:spPr bwMode="auto">
          <a:xfrm>
            <a:off x="8709620" y="3373016"/>
            <a:ext cx="1447800" cy="1371600"/>
          </a:xfrm>
          <a:prstGeom prst="borderCallout1">
            <a:avLst>
              <a:gd name="adj1" fmla="val 8333"/>
              <a:gd name="adj2" fmla="val -5264"/>
              <a:gd name="adj3" fmla="val 17014"/>
              <a:gd name="adj4" fmla="val -4824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t>Success of the New Economic Policy</a:t>
            </a:r>
          </a:p>
        </p:txBody>
      </p:sp>
      <p:sp>
        <p:nvSpPr>
          <p:cNvPr id="7" name="AutoShape 7"/>
          <p:cNvSpPr>
            <a:spLocks/>
          </p:cNvSpPr>
          <p:nvPr/>
        </p:nvSpPr>
        <p:spPr bwMode="auto">
          <a:xfrm>
            <a:off x="8957270" y="2172866"/>
            <a:ext cx="914400" cy="685800"/>
          </a:xfrm>
          <a:prstGeom prst="borderCallout1">
            <a:avLst>
              <a:gd name="adj1" fmla="val 16667"/>
              <a:gd name="adj2" fmla="val -8333"/>
              <a:gd name="adj3" fmla="val 94444"/>
              <a:gd name="adj4" fmla="val -114236"/>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t>The Cheka</a:t>
            </a:r>
          </a:p>
        </p:txBody>
      </p:sp>
      <p:sp>
        <p:nvSpPr>
          <p:cNvPr id="8" name="AutoShape 8"/>
          <p:cNvSpPr>
            <a:spLocks/>
          </p:cNvSpPr>
          <p:nvPr/>
        </p:nvSpPr>
        <p:spPr bwMode="auto">
          <a:xfrm>
            <a:off x="6423620" y="553616"/>
            <a:ext cx="2514600" cy="990600"/>
          </a:xfrm>
          <a:prstGeom prst="borderCallout1">
            <a:avLst>
              <a:gd name="adj1" fmla="val 11537"/>
              <a:gd name="adj2" fmla="val -3032"/>
              <a:gd name="adj3" fmla="val 132213"/>
              <a:gd name="adj4" fmla="val -30556"/>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t>The abandonment of the Constituent Assembly</a:t>
            </a:r>
          </a:p>
        </p:txBody>
      </p:sp>
      <p:sp>
        <p:nvSpPr>
          <p:cNvPr id="9" name="AutoShape 9"/>
          <p:cNvSpPr>
            <a:spLocks/>
          </p:cNvSpPr>
          <p:nvPr/>
        </p:nvSpPr>
        <p:spPr bwMode="auto">
          <a:xfrm>
            <a:off x="7966670" y="5520904"/>
            <a:ext cx="1905000" cy="762000"/>
          </a:xfrm>
          <a:prstGeom prst="borderCallout1">
            <a:avLst>
              <a:gd name="adj1" fmla="val 15000"/>
              <a:gd name="adj2" fmla="val -4000"/>
              <a:gd name="adj3" fmla="val -99583"/>
              <a:gd name="adj4" fmla="val -3841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t>The Kronstadt Revolt 1921</a:t>
            </a:r>
          </a:p>
        </p:txBody>
      </p:sp>
      <p:sp>
        <p:nvSpPr>
          <p:cNvPr id="10" name="AutoShape 10"/>
          <p:cNvSpPr>
            <a:spLocks/>
          </p:cNvSpPr>
          <p:nvPr/>
        </p:nvSpPr>
        <p:spPr bwMode="auto">
          <a:xfrm>
            <a:off x="4990108" y="5354216"/>
            <a:ext cx="1676400" cy="685800"/>
          </a:xfrm>
          <a:prstGeom prst="borderCallout1">
            <a:avLst>
              <a:gd name="adj1" fmla="val 16667"/>
              <a:gd name="adj2" fmla="val 104546"/>
              <a:gd name="adj3" fmla="val -55093"/>
              <a:gd name="adj4" fmla="val 11240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t>War Communism</a:t>
            </a:r>
          </a:p>
        </p:txBody>
      </p:sp>
    </p:spTree>
    <p:extLst>
      <p:ext uri="{BB962C8B-B14F-4D97-AF65-F5344CB8AC3E}">
        <p14:creationId xmlns:p14="http://schemas.microsoft.com/office/powerpoint/2010/main" val="3336211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subTnLst>
                                    <p:audio>
                                      <p:cMediaNode>
                                        <p:cTn display="0" masterRel="sameClick">
                                          <p:stCondLst>
                                            <p:cond evt="begin" delay="0">
                                              <p:tn val="13"/>
                                            </p:cond>
                                          </p:stCondLst>
                                          <p:endCondLst>
                                            <p:cond evt="onStopAudio" delay="0">
                                              <p:tgtEl>
                                                <p:sldTgt/>
                                              </p:tgtEl>
                                            </p:cond>
                                          </p:endCondLst>
                                        </p:cTn>
                                        <p:tgtEl>
                                          <p:sndTgt r:embed="rId3" name="applause.wav"/>
                                        </p:tgtEl>
                                      </p:cMediaNode>
                                    </p:audio>
                                  </p:subTnLst>
                                </p:cTn>
                              </p:par>
                            </p:childTnLst>
                          </p:cTn>
                        </p:par>
                      </p:childTnLst>
                    </p:cTn>
                  </p:par>
                  <p:par>
                    <p:cTn id="16" fill="hold">
                      <p:stCondLst>
                        <p:cond delay="indefinite"/>
                      </p:stCondLst>
                      <p:childTnLst>
                        <p:par>
                          <p:cTn id="17" fill="hold">
                            <p:stCondLst>
                              <p:cond delay="0"/>
                            </p:stCondLst>
                            <p:childTnLst>
                              <p:par>
                                <p:cTn id="18" presetID="15"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ppt_w</p:attrName>
                                        </p:attrNameLst>
                                      </p:cBhvr>
                                      <p:tavLst>
                                        <p:tav tm="0">
                                          <p:val>
                                            <p:fltVal val="0"/>
                                          </p:val>
                                        </p:tav>
                                        <p:tav tm="100000">
                                          <p:val>
                                            <p:strVal val="#ppt_w"/>
                                          </p:val>
                                        </p:tav>
                                      </p:tavLst>
                                    </p:anim>
                                    <p:anim calcmode="lin" valueType="num">
                                      <p:cBhvr>
                                        <p:cTn id="21" dur="1000" fill="hold"/>
                                        <p:tgtEl>
                                          <p:spTgt spid="7"/>
                                        </p:tgtEl>
                                        <p:attrNameLst>
                                          <p:attrName>ppt_h</p:attrName>
                                        </p:attrNameLst>
                                      </p:cBhvr>
                                      <p:tavLst>
                                        <p:tav tm="0">
                                          <p:val>
                                            <p:fltVal val="0"/>
                                          </p:val>
                                        </p:tav>
                                        <p:tav tm="100000">
                                          <p:val>
                                            <p:strVal val="#ppt_h"/>
                                          </p:val>
                                        </p:tav>
                                      </p:tavLst>
                                    </p:anim>
                                    <p:anim calcmode="lin" valueType="num">
                                      <p:cBhvr>
                                        <p:cTn id="22"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7"/>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8"/>
                                            </p:cond>
                                          </p:stCondLst>
                                          <p:endCondLst>
                                            <p:cond evt="onStopAudio" delay="0">
                                              <p:tgtEl>
                                                <p:sldTgt/>
                                              </p:tgtEl>
                                            </p:cond>
                                          </p:endCondLst>
                                        </p:cTn>
                                        <p:tgtEl>
                                          <p:sndTgt r:embed="rId4" name="carbrake.wav"/>
                                        </p:tgtEl>
                                      </p:cMediaNode>
                                    </p:audio>
                                  </p:sub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ox(in)">
                                      <p:cBhvr>
                                        <p:cTn id="28" dur="500"/>
                                        <p:tgtEl>
                                          <p:spTgt spid="3"/>
                                        </p:tgtEl>
                                      </p:cBhvr>
                                    </p:animEffect>
                                  </p:childTnLst>
                                  <p:subTnLst>
                                    <p:audio>
                                      <p:cMediaNode>
                                        <p:cTn display="0" masterRel="sameClick">
                                          <p:stCondLst>
                                            <p:cond evt="begin" delay="0">
                                              <p:tn val="26"/>
                                            </p:cond>
                                          </p:stCondLst>
                                          <p:endCondLst>
                                            <p:cond evt="onStopAudio" delay="0">
                                              <p:tgtEl>
                                                <p:sldTgt/>
                                              </p:tgtEl>
                                            </p:cond>
                                          </p:endCondLst>
                                        </p:cTn>
                                        <p:tgtEl>
                                          <p:sndTgt r:embed="rId5" name="drumroll.wav"/>
                                        </p:tgtEl>
                                      </p:cMediaNode>
                                    </p:audio>
                                  </p:subTnLst>
                                </p:cTn>
                              </p:par>
                            </p:childTnLst>
                          </p:cTn>
                        </p:par>
                      </p:childTnLst>
                    </p:cTn>
                  </p:par>
                  <p:par>
                    <p:cTn id="29" fill="hold">
                      <p:stCondLst>
                        <p:cond delay="indefinite"/>
                      </p:stCondLst>
                      <p:childTnLst>
                        <p:par>
                          <p:cTn id="30" fill="hold">
                            <p:stCondLst>
                              <p:cond delay="0"/>
                            </p:stCondLst>
                            <p:childTnLst>
                              <p:par>
                                <p:cTn id="31" presetID="15"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1000" fill="hold"/>
                                        <p:tgtEl>
                                          <p:spTgt spid="4"/>
                                        </p:tgtEl>
                                        <p:attrNameLst>
                                          <p:attrName>ppt_w</p:attrName>
                                        </p:attrNameLst>
                                      </p:cBhvr>
                                      <p:tavLst>
                                        <p:tav tm="0">
                                          <p:val>
                                            <p:fltVal val="0"/>
                                          </p:val>
                                        </p:tav>
                                        <p:tav tm="100000">
                                          <p:val>
                                            <p:strVal val="#ppt_w"/>
                                          </p:val>
                                        </p:tav>
                                      </p:tavLst>
                                    </p:anim>
                                    <p:anim calcmode="lin" valueType="num">
                                      <p:cBhvr>
                                        <p:cTn id="34" dur="1000" fill="hold"/>
                                        <p:tgtEl>
                                          <p:spTgt spid="4"/>
                                        </p:tgtEl>
                                        <p:attrNameLst>
                                          <p:attrName>ppt_h</p:attrName>
                                        </p:attrNameLst>
                                      </p:cBhvr>
                                      <p:tavLst>
                                        <p:tav tm="0">
                                          <p:val>
                                            <p:fltVal val="0"/>
                                          </p:val>
                                        </p:tav>
                                        <p:tav tm="100000">
                                          <p:val>
                                            <p:strVal val="#ppt_h"/>
                                          </p:val>
                                        </p:tav>
                                      </p:tavLst>
                                    </p:anim>
                                    <p:anim calcmode="lin" valueType="num">
                                      <p:cBhvr>
                                        <p:cTn id="35"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4"/>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31"/>
                                            </p:cond>
                                          </p:stCondLst>
                                          <p:endCondLst>
                                            <p:cond evt="onStopAudio" delay="0">
                                              <p:tgtEl>
                                                <p:sldTgt/>
                                              </p:tgtEl>
                                            </p:cond>
                                          </p:endCondLst>
                                        </p:cTn>
                                        <p:tgtEl>
                                          <p:sndTgt r:embed="rId6" name="explode.wav"/>
                                        </p:tgtEl>
                                      </p:cMediaNode>
                                    </p:audio>
                                  </p:subTnLst>
                                </p:cTn>
                              </p:par>
                            </p:childTnLst>
                          </p:cTn>
                        </p:par>
                      </p:childTnLst>
                    </p:cTn>
                  </p:par>
                  <p:par>
                    <p:cTn id="37" fill="hold">
                      <p:stCondLst>
                        <p:cond delay="indefinite"/>
                      </p:stCondLst>
                      <p:childTnLst>
                        <p:par>
                          <p:cTn id="38" fill="hold">
                            <p:stCondLst>
                              <p:cond delay="0"/>
                            </p:stCondLst>
                            <p:childTnLst>
                              <p:par>
                                <p:cTn id="39" presetID="23" presetClass="entr" presetSubtype="16"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39"/>
                                            </p:cond>
                                          </p:stCondLst>
                                          <p:endCondLst>
                                            <p:cond evt="onStopAudio" delay="0">
                                              <p:tgtEl>
                                                <p:sldTgt/>
                                              </p:tgtEl>
                                            </p:cond>
                                          </p:endCondLst>
                                        </p:cTn>
                                        <p:tgtEl>
                                          <p:sndTgt r:embed="rId7" name="gunshot.wav"/>
                                        </p:tgtEl>
                                      </p:cMediaNode>
                                    </p:audio>
                                  </p:subTnLst>
                                </p:cTn>
                              </p:par>
                            </p:childTnLst>
                          </p:cTn>
                        </p:par>
                      </p:childTnLst>
                    </p:cTn>
                  </p:par>
                  <p:par>
                    <p:cTn id="43" fill="hold">
                      <p:stCondLst>
                        <p:cond delay="indefinite"/>
                      </p:stCondLst>
                      <p:childTnLst>
                        <p:par>
                          <p:cTn id="44" fill="hold">
                            <p:stCondLst>
                              <p:cond delay="0"/>
                            </p:stCondLst>
                            <p:childTnLst>
                              <p:par>
                                <p:cTn id="45" presetID="17" presetClass="entr" presetSubtype="1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45"/>
                                            </p:cond>
                                          </p:stCondLst>
                                          <p:endCondLst>
                                            <p:cond evt="onStopAudio" delay="0">
                                              <p:tgtEl>
                                                <p:sldTgt/>
                                              </p:tgtEl>
                                            </p:cond>
                                          </p:endCondLst>
                                        </p:cTn>
                                        <p:tgtEl>
                                          <p:sndTgt r:embed="rId8" name="ricochet.wav"/>
                                        </p:tgtEl>
                                      </p:cMediaNode>
                                    </p:audio>
                                  </p:subTnLst>
                                </p:cTn>
                              </p:par>
                            </p:childTnLst>
                          </p:cTn>
                        </p:par>
                      </p:childTnLst>
                    </p:cTn>
                  </p:par>
                  <p:par>
                    <p:cTn id="49" fill="hold">
                      <p:stCondLst>
                        <p:cond delay="indefinite"/>
                      </p:stCondLst>
                      <p:childTnLst>
                        <p:par>
                          <p:cTn id="50" fill="hold">
                            <p:stCondLst>
                              <p:cond delay="0"/>
                            </p:stCondLst>
                            <p:childTnLst>
                              <p:par>
                                <p:cTn id="51" presetID="12" presetClass="entr" presetSubtype="4"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p:tgtEl>
                                          <p:spTgt spid="9"/>
                                        </p:tgtEl>
                                        <p:attrNameLst>
                                          <p:attrName>ppt_y</p:attrName>
                                        </p:attrNameLst>
                                      </p:cBhvr>
                                      <p:tavLst>
                                        <p:tav tm="0">
                                          <p:val>
                                            <p:strVal val="#ppt_y+#ppt_h*1.125000"/>
                                          </p:val>
                                        </p:tav>
                                        <p:tav tm="100000">
                                          <p:val>
                                            <p:strVal val="#ppt_y"/>
                                          </p:val>
                                        </p:tav>
                                      </p:tavLst>
                                    </p:anim>
                                    <p:animEffect transition="in" filter="wipe(up)">
                                      <p:cBhvr>
                                        <p:cTn id="54" dur="500"/>
                                        <p:tgtEl>
                                          <p:spTgt spid="9"/>
                                        </p:tgtEl>
                                      </p:cBhvr>
                                    </p:animEffect>
                                  </p:childTnLst>
                                  <p:subTnLst>
                                    <p:audio>
                                      <p:cMediaNode>
                                        <p:cTn display="0" masterRel="sameClick">
                                          <p:stCondLst>
                                            <p:cond evt="begin" delay="0">
                                              <p:tn val="51"/>
                                            </p:cond>
                                          </p:stCondLst>
                                          <p:endCondLst>
                                            <p:cond evt="onStopAudio" delay="0">
                                              <p:tgtEl>
                                                <p:sldTgt/>
                                              </p:tgtEl>
                                            </p:cond>
                                          </p:endCondLst>
                                        </p:cTn>
                                        <p:tgtEl>
                                          <p:sndTgt r:embed="rId9" name="whoosh.wav"/>
                                        </p:tgtEl>
                                      </p:cMediaNode>
                                    </p:audio>
                                  </p:sub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dissolve">
                                      <p:cBhvr>
                                        <p:cTn id="59" dur="500"/>
                                        <p:tgtEl>
                                          <p:spTgt spid="6"/>
                                        </p:tgtEl>
                                      </p:cBhvr>
                                    </p:animEffect>
                                  </p:childTnLst>
                                  <p:subTnLst>
                                    <p:audio>
                                      <p:cMediaNode>
                                        <p:cTn display="0" masterRel="sameClick">
                                          <p:stCondLst>
                                            <p:cond evt="begin" delay="0">
                                              <p:tn val="57"/>
                                            </p:cond>
                                          </p:stCondLst>
                                          <p:endCondLst>
                                            <p:cond evt="onStopAudio" delay="0">
                                              <p:tgtEl>
                                                <p:sldTgt/>
                                              </p:tgtEl>
                                            </p:cond>
                                          </p:endCondLst>
                                        </p:cTn>
                                        <p:tgtEl>
                                          <p:sndTgt r:embed="rId10"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3" grpId="0" animBg="1" autoUpdateAnimBg="0"/>
      <p:bldP spid="4" grpId="0" animBg="1" autoUpdateAnimBg="0"/>
      <p:bldP spid="5" grpId="0" animBg="1" autoUpdateAnimBg="0"/>
      <p:bldP spid="6" grpId="0" animBg="1" autoUpdateAnimBg="0"/>
      <p:bldP spid="7" grpId="0" animBg="1" autoUpdateAnimBg="0"/>
      <p:bldP spid="8" grpId="0" animBg="1" autoUpdateAnimBg="0"/>
      <p:bldP spid="9" grpId="0" animBg="1" autoUpdateAnimBg="0"/>
      <p:bldP spid="10"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457200" y="762000"/>
            <a:ext cx="8085484" cy="6540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defRPr/>
            </a:pPr>
            <a:r>
              <a:rPr lang="en-GB" altLang="en-US" sz="2800" b="1" u="sng" dirty="0"/>
              <a:t>The abandonment of the Constituent Assembly 1917</a:t>
            </a:r>
          </a:p>
          <a:p>
            <a:pPr eaLnBrk="1" hangingPunct="1">
              <a:spcBef>
                <a:spcPct val="50000"/>
              </a:spcBef>
              <a:defRPr/>
            </a:pPr>
            <a:r>
              <a:rPr lang="en-GB" altLang="en-US" sz="2200" u="none" dirty="0"/>
              <a:t>Straight after the October Revolution of 1917, Lenin promised to hold elections for a Parliament to be known as the Constituent Assembly.</a:t>
            </a:r>
          </a:p>
          <a:p>
            <a:pPr eaLnBrk="1" hangingPunct="1">
              <a:spcBef>
                <a:spcPct val="50000"/>
              </a:spcBef>
              <a:defRPr/>
            </a:pPr>
            <a:r>
              <a:rPr lang="en-GB" altLang="en-US" sz="2200" u="none" dirty="0"/>
              <a:t>Lenin renamed the Bolshevik Party as the Communist Party in order to win wider support. However, the Communists only won 175 seats out of 700, not enough for a majority.</a:t>
            </a:r>
          </a:p>
          <a:p>
            <a:pPr eaLnBrk="1" hangingPunct="1">
              <a:spcBef>
                <a:spcPct val="50000"/>
              </a:spcBef>
              <a:defRPr/>
            </a:pPr>
            <a:r>
              <a:rPr lang="en-GB" altLang="en-US" sz="2200" u="none" dirty="0"/>
              <a:t>Therefore Lenin shut down the Constituent Assembly after only one day!</a:t>
            </a:r>
          </a:p>
          <a:p>
            <a:pPr eaLnBrk="1" hangingPunct="1">
              <a:spcBef>
                <a:spcPct val="50000"/>
              </a:spcBef>
              <a:defRPr/>
            </a:pPr>
            <a:r>
              <a:rPr lang="en-GB" altLang="en-US" sz="2200" u="none" dirty="0"/>
              <a:t>Lenin was not prepared to share power with anyone. This was the first step in setting up a Communist dictatorship.</a:t>
            </a:r>
          </a:p>
          <a:p>
            <a:pPr eaLnBrk="1" hangingPunct="1">
              <a:spcBef>
                <a:spcPct val="50000"/>
              </a:spcBef>
              <a:defRPr/>
            </a:pPr>
            <a:endParaRPr lang="en-GB" altLang="en-US" sz="2200" u="none" dirty="0"/>
          </a:p>
          <a:p>
            <a:pPr eaLnBrk="1" hangingPunct="1">
              <a:spcBef>
                <a:spcPct val="50000"/>
              </a:spcBef>
              <a:defRPr/>
            </a:pPr>
            <a:endParaRPr lang="en-GB" altLang="en-US" sz="2200" u="none" dirty="0"/>
          </a:p>
          <a:p>
            <a:pPr eaLnBrk="1" hangingPunct="1">
              <a:spcBef>
                <a:spcPct val="50000"/>
              </a:spcBef>
              <a:defRPr/>
            </a:pPr>
            <a:endParaRPr lang="en-GB" altLang="en-US" sz="2200" u="none" dirty="0">
              <a:effectLst>
                <a:outerShdw blurRad="38100" dist="38100" dir="2700000" algn="tl">
                  <a:srgbClr val="C0C0C0"/>
                </a:outerShdw>
              </a:effectLst>
            </a:endParaRPr>
          </a:p>
        </p:txBody>
      </p:sp>
      <p:pic>
        <p:nvPicPr>
          <p:cNvPr id="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4772" y="1700808"/>
            <a:ext cx="1874838"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utoShape 4"/>
          <p:cNvSpPr>
            <a:spLocks noChangeArrowheads="1"/>
          </p:cNvSpPr>
          <p:nvPr/>
        </p:nvSpPr>
        <p:spPr bwMode="auto">
          <a:xfrm>
            <a:off x="9052991" y="1853208"/>
            <a:ext cx="2438400" cy="2362200"/>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700"/>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NZ">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00924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ppt_x</p:attrName>
                                        </p:attrNameLst>
                                      </p:cBhvr>
                                      <p:tavLst>
                                        <p:tav tm="0">
                                          <p:val>
                                            <p:fltVal val="0.5"/>
                                          </p:val>
                                        </p:tav>
                                        <p:tav tm="100000">
                                          <p:val>
                                            <p:strVal val="#ppt_x"/>
                                          </p:val>
                                        </p:tav>
                                      </p:tavLst>
                                    </p:anim>
                                    <p:anim calcmode="lin" valueType="num">
                                      <p:cBhvr>
                                        <p:cTn id="10" dur="500" fill="hold"/>
                                        <p:tgtEl>
                                          <p:spTgt spid="3"/>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wipe(down)">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wipe(down)">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wipe(down)">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wipe(down)">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wipe(down)">
                                      <p:cBhvr>
                                        <p:cTn id="35" dur="500"/>
                                        <p:tgtEl>
                                          <p:spTgt spid="2">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499"/>
                                          </p:stCondLst>
                                        </p:cTn>
                                        <p:tgtEl>
                                          <p:spTgt spid="4"/>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3" name="ricochet.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1764" y="260648"/>
            <a:ext cx="6552728" cy="6063198"/>
          </a:xfrm>
          <a:prstGeom prst="rect">
            <a:avLst/>
          </a:prstGeom>
        </p:spPr>
        <p:txBody>
          <a:bodyPr wrap="square">
            <a:spAutoFit/>
          </a:bodyPr>
          <a:lstStyle/>
          <a:p>
            <a:pPr>
              <a:spcBef>
                <a:spcPct val="50000"/>
              </a:spcBef>
              <a:defRPr/>
            </a:pPr>
            <a:r>
              <a:rPr lang="en-GB" altLang="en-US" sz="2800" b="1" u="sng" dirty="0">
                <a:effectLst>
                  <a:outerShdw blurRad="38100" dist="38100" dir="2700000" algn="tl">
                    <a:srgbClr val="C0C0C0"/>
                  </a:outerShdw>
                </a:effectLst>
              </a:rPr>
              <a:t>The Cheka (or secret police)</a:t>
            </a:r>
          </a:p>
          <a:p>
            <a:pPr>
              <a:spcBef>
                <a:spcPct val="50000"/>
              </a:spcBef>
              <a:defRPr/>
            </a:pPr>
            <a:r>
              <a:rPr lang="en-GB" altLang="en-US" dirty="0"/>
              <a:t>In December 1917 Lenin set up a secret police force known as the Cheka. Cheka agents spied on the Russian people in factories and villages.</a:t>
            </a:r>
          </a:p>
          <a:p>
            <a:pPr>
              <a:spcBef>
                <a:spcPct val="50000"/>
              </a:spcBef>
              <a:defRPr/>
            </a:pPr>
            <a:r>
              <a:rPr lang="en-GB" altLang="en-US" dirty="0"/>
              <a:t>Anyone suspected of being anti-Communist could be arrested, tortured and executed without a trial.</a:t>
            </a:r>
          </a:p>
          <a:p>
            <a:pPr>
              <a:spcBef>
                <a:spcPct val="50000"/>
              </a:spcBef>
              <a:defRPr/>
            </a:pPr>
            <a:r>
              <a:rPr lang="en-GB" altLang="en-US" dirty="0"/>
              <a:t>When opponents tried to assassinate Lenin in 1918, he launched the </a:t>
            </a:r>
            <a:r>
              <a:rPr lang="en-GB" altLang="en-US" dirty="0">
                <a:solidFill>
                  <a:srgbClr val="FF0000"/>
                </a:solidFill>
              </a:rPr>
              <a:t>Red Terror</a:t>
            </a:r>
            <a:r>
              <a:rPr lang="en-GB" altLang="en-US" dirty="0"/>
              <a:t> campaign against his enemies. It is said that 50,000 people were arrested and executed in this period.</a:t>
            </a:r>
          </a:p>
          <a:p>
            <a:pPr>
              <a:spcBef>
                <a:spcPct val="50000"/>
              </a:spcBef>
              <a:defRPr/>
            </a:pPr>
            <a:endParaRPr lang="en-GB" altLang="en-US" dirty="0">
              <a:effectLst>
                <a:outerShdw blurRad="38100" dist="38100" dir="2700000" algn="tl">
                  <a:srgbClr val="C0C0C0"/>
                </a:outerShdw>
              </a:effectLst>
            </a:endParaRPr>
          </a:p>
        </p:txBody>
      </p:sp>
      <p:pic>
        <p:nvPicPr>
          <p:cNvPr id="3" name="Picture 2"/>
          <p:cNvPicPr>
            <a:picLocks noChangeAspect="1"/>
          </p:cNvPicPr>
          <p:nvPr/>
        </p:nvPicPr>
        <p:blipFill>
          <a:blip r:embed="rId2"/>
          <a:stretch>
            <a:fillRect/>
          </a:stretch>
        </p:blipFill>
        <p:spPr>
          <a:xfrm>
            <a:off x="7462564" y="394891"/>
            <a:ext cx="3705225" cy="5867400"/>
          </a:xfrm>
          <a:prstGeom prst="rect">
            <a:avLst/>
          </a:prstGeom>
          <a:ln>
            <a:noFill/>
          </a:ln>
          <a:effectLst>
            <a:softEdge rad="112500"/>
          </a:effectLst>
        </p:spPr>
      </p:pic>
    </p:spTree>
    <p:extLst>
      <p:ext uri="{BB962C8B-B14F-4D97-AF65-F5344CB8AC3E}">
        <p14:creationId xmlns:p14="http://schemas.microsoft.com/office/powerpoint/2010/main" val="3356985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3772" y="188640"/>
            <a:ext cx="11089232" cy="6309420"/>
          </a:xfrm>
          <a:prstGeom prst="rect">
            <a:avLst/>
          </a:prstGeom>
        </p:spPr>
        <p:txBody>
          <a:bodyPr wrap="square">
            <a:spAutoFit/>
          </a:bodyPr>
          <a:lstStyle/>
          <a:p>
            <a:pPr>
              <a:spcBef>
                <a:spcPct val="50000"/>
              </a:spcBef>
              <a:defRPr/>
            </a:pPr>
            <a:r>
              <a:rPr lang="en-GB" altLang="en-US" sz="3600" b="1" i="1" u="sng" dirty="0">
                <a:effectLst>
                  <a:outerShdw blurRad="38100" dist="38100" dir="2700000" algn="tl">
                    <a:srgbClr val="FFFFFF"/>
                  </a:outerShdw>
                </a:effectLst>
              </a:rPr>
              <a:t>The Treaty of Brest-Litovsk 1918</a:t>
            </a:r>
          </a:p>
          <a:p>
            <a:pPr>
              <a:spcBef>
                <a:spcPct val="50000"/>
              </a:spcBef>
              <a:defRPr/>
            </a:pPr>
            <a:r>
              <a:rPr lang="en-GB" altLang="en-US" dirty="0"/>
              <a:t>To successfully impose Communist control in Russia, Lenin realised that he would have to bring Russia out of the First World War. He feared that the war might bring about an end to Communist rule.</a:t>
            </a:r>
          </a:p>
          <a:p>
            <a:pPr>
              <a:spcBef>
                <a:spcPct val="50000"/>
              </a:spcBef>
              <a:defRPr/>
            </a:pPr>
            <a:r>
              <a:rPr lang="en-GB" altLang="en-US" dirty="0"/>
              <a:t>By this time the Russian army was weakened by poor morale, desertions and a break down in discipline. It was incapable of resisting the Germans.</a:t>
            </a:r>
          </a:p>
          <a:p>
            <a:pPr>
              <a:spcBef>
                <a:spcPct val="50000"/>
              </a:spcBef>
              <a:defRPr/>
            </a:pPr>
            <a:r>
              <a:rPr lang="en-GB" altLang="en-US" dirty="0"/>
              <a:t>In March 1918 Russia signed a humiliating peace treaty with Germany. Russia lost a huge amount of land in the West. This included about one-sixth of the population (60 million people), three-quarters of its iron and coal and over a quarter of the best farmland in Russia.</a:t>
            </a:r>
          </a:p>
          <a:p>
            <a:pPr>
              <a:spcBef>
                <a:spcPct val="50000"/>
              </a:spcBef>
              <a:defRPr/>
            </a:pPr>
            <a:r>
              <a:rPr lang="en-GB" altLang="en-US" dirty="0"/>
              <a:t>The Treaty of Brest-Litovsk came at a high price for Russia, but Lenin knew he could not defeat Germany and his opponents in Russia at the same time.</a:t>
            </a:r>
          </a:p>
          <a:p>
            <a:pPr>
              <a:spcBef>
                <a:spcPct val="50000"/>
              </a:spcBef>
              <a:defRPr/>
            </a:pPr>
            <a:endParaRPr lang="en-GB" altLang="en-US" dirty="0"/>
          </a:p>
        </p:txBody>
      </p:sp>
    </p:spTree>
    <p:extLst>
      <p:ext uri="{BB962C8B-B14F-4D97-AF65-F5344CB8AC3E}">
        <p14:creationId xmlns:p14="http://schemas.microsoft.com/office/powerpoint/2010/main" val="3663201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2927446530"/>
              </p:ext>
            </p:extLst>
          </p:nvPr>
        </p:nvGraphicFramePr>
        <p:xfrm>
          <a:off x="1323975" y="942975"/>
          <a:ext cx="6497638" cy="4972050"/>
        </p:xfrm>
        <a:graphic>
          <a:graphicData uri="http://schemas.openxmlformats.org/presentationml/2006/ole">
            <mc:AlternateContent xmlns:mc="http://schemas.openxmlformats.org/markup-compatibility/2006">
              <mc:Choice xmlns:v="urn:schemas-microsoft-com:vml" Requires="v">
                <p:oleObj spid="_x0000_s3077" name="Bitmap Image" r:id="rId4" imgW="6496957" imgH="4971429" progId="Paint.Picture">
                  <p:embed/>
                </p:oleObj>
              </mc:Choice>
              <mc:Fallback>
                <p:oleObj name="Bitmap Image" r:id="rId4" imgW="6496957" imgH="4971429"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3975" y="942975"/>
                        <a:ext cx="6497638" cy="497205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 Box 3"/>
          <p:cNvSpPr txBox="1">
            <a:spLocks noChangeArrowheads="1"/>
          </p:cNvSpPr>
          <p:nvPr/>
        </p:nvSpPr>
        <p:spPr bwMode="auto">
          <a:xfrm>
            <a:off x="2205981" y="138410"/>
            <a:ext cx="684753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defRPr/>
            </a:pPr>
            <a:r>
              <a:rPr lang="en-GB" altLang="en-US" sz="3200" b="1" u="sng" dirty="0"/>
              <a:t>The Treaty of Brest-Litovsk 1918</a:t>
            </a:r>
          </a:p>
        </p:txBody>
      </p:sp>
      <p:sp>
        <p:nvSpPr>
          <p:cNvPr id="4" name="Text Box 4"/>
          <p:cNvSpPr txBox="1">
            <a:spLocks noChangeArrowheads="1"/>
          </p:cNvSpPr>
          <p:nvPr/>
        </p:nvSpPr>
        <p:spPr bwMode="auto">
          <a:xfrm>
            <a:off x="3048000" y="3276600"/>
            <a:ext cx="1676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1" hangingPunct="1">
              <a:spcBef>
                <a:spcPct val="50000"/>
              </a:spcBef>
            </a:pPr>
            <a:r>
              <a:rPr lang="en-GB" altLang="en-US" sz="2000" u="none"/>
              <a:t>Germany</a:t>
            </a:r>
          </a:p>
        </p:txBody>
      </p:sp>
      <p:sp>
        <p:nvSpPr>
          <p:cNvPr id="5" name="Text Box 5"/>
          <p:cNvSpPr txBox="1">
            <a:spLocks noChangeArrowheads="1"/>
          </p:cNvSpPr>
          <p:nvPr/>
        </p:nvSpPr>
        <p:spPr bwMode="auto">
          <a:xfrm>
            <a:off x="6324600" y="1219200"/>
            <a:ext cx="1447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1" hangingPunct="1">
              <a:spcBef>
                <a:spcPct val="50000"/>
              </a:spcBef>
            </a:pPr>
            <a:r>
              <a:rPr lang="en-GB" altLang="en-US" sz="2000" u="none"/>
              <a:t>Russia</a:t>
            </a:r>
          </a:p>
        </p:txBody>
      </p:sp>
      <p:sp>
        <p:nvSpPr>
          <p:cNvPr id="6" name="Text Box 6"/>
          <p:cNvSpPr txBox="1">
            <a:spLocks noChangeArrowheads="1"/>
          </p:cNvSpPr>
          <p:nvPr/>
        </p:nvSpPr>
        <p:spPr bwMode="auto">
          <a:xfrm>
            <a:off x="4267200" y="2362200"/>
            <a:ext cx="1143000" cy="143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1" hangingPunct="1">
              <a:spcBef>
                <a:spcPct val="50000"/>
              </a:spcBef>
            </a:pPr>
            <a:r>
              <a:rPr lang="en-GB" altLang="en-US" sz="8800" u="none"/>
              <a:t>.</a:t>
            </a:r>
          </a:p>
        </p:txBody>
      </p:sp>
      <p:sp>
        <p:nvSpPr>
          <p:cNvPr id="7" name="Text Box 7"/>
          <p:cNvSpPr txBox="1">
            <a:spLocks noChangeArrowheads="1"/>
          </p:cNvSpPr>
          <p:nvPr/>
        </p:nvSpPr>
        <p:spPr bwMode="auto">
          <a:xfrm>
            <a:off x="2971800" y="3962400"/>
            <a:ext cx="2743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1" hangingPunct="1">
              <a:spcBef>
                <a:spcPct val="50000"/>
              </a:spcBef>
            </a:pPr>
            <a:r>
              <a:rPr lang="en-GB" altLang="en-US" sz="2000" u="none"/>
              <a:t>Brest-Litovsk</a:t>
            </a:r>
          </a:p>
        </p:txBody>
      </p:sp>
      <p:sp>
        <p:nvSpPr>
          <p:cNvPr id="8" name="Line 8"/>
          <p:cNvSpPr>
            <a:spLocks noChangeShapeType="1"/>
          </p:cNvSpPr>
          <p:nvPr/>
        </p:nvSpPr>
        <p:spPr bwMode="auto">
          <a:xfrm flipV="1">
            <a:off x="4114800" y="3505200"/>
            <a:ext cx="30480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endParaRPr lang="en-NZ">
              <a:effectLst>
                <a:outerShdw blurRad="38100" dist="38100" dir="2700000" algn="tl">
                  <a:srgbClr val="000000">
                    <a:alpha val="43137"/>
                  </a:srgbClr>
                </a:outerShdw>
              </a:effectLst>
            </a:endParaRPr>
          </a:p>
        </p:txBody>
      </p:sp>
      <p:sp>
        <p:nvSpPr>
          <p:cNvPr id="9" name="Text Box 9"/>
          <p:cNvSpPr txBox="1">
            <a:spLocks noChangeArrowheads="1"/>
          </p:cNvSpPr>
          <p:nvPr/>
        </p:nvSpPr>
        <p:spPr bwMode="auto">
          <a:xfrm>
            <a:off x="4800600" y="3581400"/>
            <a:ext cx="1219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1" hangingPunct="1">
              <a:spcBef>
                <a:spcPct val="50000"/>
              </a:spcBef>
            </a:pPr>
            <a:r>
              <a:rPr lang="en-GB" altLang="en-US" sz="2000" u="none"/>
              <a:t>Ukraine</a:t>
            </a:r>
          </a:p>
        </p:txBody>
      </p:sp>
      <p:sp>
        <p:nvSpPr>
          <p:cNvPr id="10" name="Text Box 10"/>
          <p:cNvSpPr txBox="1">
            <a:spLocks noChangeArrowheads="1"/>
          </p:cNvSpPr>
          <p:nvPr/>
        </p:nvSpPr>
        <p:spPr bwMode="auto">
          <a:xfrm>
            <a:off x="4419600" y="1752600"/>
            <a:ext cx="1371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1" hangingPunct="1">
              <a:spcBef>
                <a:spcPct val="50000"/>
              </a:spcBef>
            </a:pPr>
            <a:r>
              <a:rPr lang="en-GB" altLang="en-US" sz="2000" u="none"/>
              <a:t>Estonia</a:t>
            </a:r>
          </a:p>
        </p:txBody>
      </p:sp>
      <p:sp>
        <p:nvSpPr>
          <p:cNvPr id="11" name="Text Box 11"/>
          <p:cNvSpPr txBox="1">
            <a:spLocks noChangeArrowheads="1"/>
          </p:cNvSpPr>
          <p:nvPr/>
        </p:nvSpPr>
        <p:spPr bwMode="auto">
          <a:xfrm>
            <a:off x="4953000" y="2438400"/>
            <a:ext cx="1295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1" hangingPunct="1">
              <a:spcBef>
                <a:spcPct val="50000"/>
              </a:spcBef>
            </a:pPr>
            <a:r>
              <a:rPr lang="en-GB" altLang="en-US" sz="2000" u="none"/>
              <a:t>Latvia</a:t>
            </a:r>
          </a:p>
        </p:txBody>
      </p:sp>
      <p:sp>
        <p:nvSpPr>
          <p:cNvPr id="12" name="Text Box 12"/>
          <p:cNvSpPr txBox="1">
            <a:spLocks noChangeArrowheads="1"/>
          </p:cNvSpPr>
          <p:nvPr/>
        </p:nvSpPr>
        <p:spPr bwMode="auto">
          <a:xfrm>
            <a:off x="5029200" y="2895600"/>
            <a:ext cx="1828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1" hangingPunct="1">
              <a:spcBef>
                <a:spcPct val="50000"/>
              </a:spcBef>
            </a:pPr>
            <a:r>
              <a:rPr lang="en-GB" altLang="en-US" sz="2000" u="none"/>
              <a:t>Lithuania</a:t>
            </a:r>
          </a:p>
        </p:txBody>
      </p:sp>
      <p:sp>
        <p:nvSpPr>
          <p:cNvPr id="13" name="Line 13"/>
          <p:cNvSpPr>
            <a:spLocks noChangeShapeType="1"/>
          </p:cNvSpPr>
          <p:nvPr/>
        </p:nvSpPr>
        <p:spPr bwMode="auto">
          <a:xfrm flipH="1">
            <a:off x="4648200" y="2057400"/>
            <a:ext cx="762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endParaRPr lang="en-NZ">
              <a:effectLst>
                <a:outerShdw blurRad="38100" dist="38100" dir="2700000" algn="tl">
                  <a:srgbClr val="000000">
                    <a:alpha val="43137"/>
                  </a:srgbClr>
                </a:outerShdw>
              </a:effectLst>
            </a:endParaRPr>
          </a:p>
        </p:txBody>
      </p:sp>
      <p:sp>
        <p:nvSpPr>
          <p:cNvPr id="14" name="Line 14"/>
          <p:cNvSpPr>
            <a:spLocks noChangeShapeType="1"/>
          </p:cNvSpPr>
          <p:nvPr/>
        </p:nvSpPr>
        <p:spPr bwMode="auto">
          <a:xfrm flipH="1">
            <a:off x="4648200" y="2667000"/>
            <a:ext cx="38100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endParaRPr lang="en-NZ">
              <a:effectLst>
                <a:outerShdw blurRad="38100" dist="38100" dir="2700000" algn="tl">
                  <a:srgbClr val="000000">
                    <a:alpha val="43137"/>
                  </a:srgbClr>
                </a:outerShdw>
              </a:effectLst>
            </a:endParaRPr>
          </a:p>
        </p:txBody>
      </p:sp>
      <p:sp>
        <p:nvSpPr>
          <p:cNvPr id="15" name="Line 15"/>
          <p:cNvSpPr>
            <a:spLocks noChangeShapeType="1"/>
          </p:cNvSpPr>
          <p:nvPr/>
        </p:nvSpPr>
        <p:spPr bwMode="auto">
          <a:xfrm flipH="1">
            <a:off x="4572000" y="3048000"/>
            <a:ext cx="457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endParaRPr lang="en-NZ">
              <a:effectLst>
                <a:outerShdw blurRad="38100" dist="38100" dir="2700000" algn="tl">
                  <a:srgbClr val="000000">
                    <a:alpha val="43137"/>
                  </a:srgbClr>
                </a:outerShdw>
              </a:effectLst>
            </a:endParaRPr>
          </a:p>
        </p:txBody>
      </p:sp>
      <p:sp>
        <p:nvSpPr>
          <p:cNvPr id="16" name="Text Box 16"/>
          <p:cNvSpPr txBox="1">
            <a:spLocks noChangeArrowheads="1"/>
          </p:cNvSpPr>
          <p:nvPr/>
        </p:nvSpPr>
        <p:spPr bwMode="auto">
          <a:xfrm>
            <a:off x="8026545" y="2266051"/>
            <a:ext cx="339645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1" hangingPunct="1">
              <a:spcBef>
                <a:spcPct val="50000"/>
              </a:spcBef>
            </a:pPr>
            <a:r>
              <a:rPr lang="en-GB" altLang="en-US" u="none" dirty="0"/>
              <a:t>Russian territory ceded to Germany</a:t>
            </a:r>
          </a:p>
        </p:txBody>
      </p:sp>
      <p:sp>
        <p:nvSpPr>
          <p:cNvPr id="17" name="Rectangle 17"/>
          <p:cNvSpPr>
            <a:spLocks noChangeArrowheads="1"/>
          </p:cNvSpPr>
          <p:nvPr/>
        </p:nvSpPr>
        <p:spPr bwMode="auto">
          <a:xfrm>
            <a:off x="9550796" y="2743200"/>
            <a:ext cx="533400" cy="457200"/>
          </a:xfrm>
          <a:prstGeom prst="rect">
            <a:avLst/>
          </a:prstGeom>
          <a:solidFill>
            <a:srgbClr val="FF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NZ">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95961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glass.wav"/>
                                        </p:tgtEl>
                                      </p:cMediaNode>
                                    </p:audio>
                                  </p:sub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subTnLst>
                                    <p:audio>
                                      <p:cMediaNode>
                                        <p:cTn display="0" masterRel="sameClick">
                                          <p:stCondLst>
                                            <p:cond evt="begin" delay="0">
                                              <p:tn val="13"/>
                                            </p:cond>
                                          </p:stCondLst>
                                          <p:endCondLst>
                                            <p:cond evt="onStopAudio" delay="0">
                                              <p:tgtEl>
                                                <p:sldTgt/>
                                              </p:tgtEl>
                                            </p:cond>
                                          </p:endCondLst>
                                        </p:cTn>
                                        <p:tgtEl>
                                          <p:sndTgt r:embed="rId3" name="glass.wav"/>
                                        </p:tgtEl>
                                      </p:cMediaNode>
                                    </p:audio>
                                  </p:sub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499"/>
                                          </p:stCondLst>
                                        </p:cTn>
                                        <p:tgtEl>
                                          <p:spTgt spid="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10"/>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499"/>
                                          </p:stCondLst>
                                        </p:cTn>
                                        <p:tgtEl>
                                          <p:spTgt spid="13"/>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499"/>
                                          </p:stCondLst>
                                        </p:cTn>
                                        <p:tgtEl>
                                          <p:spTgt spid="11"/>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499"/>
                                          </p:stCondLst>
                                        </p:cTn>
                                        <p:tgtEl>
                                          <p:spTgt spid="14"/>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499"/>
                                          </p:stCondLst>
                                        </p:cTn>
                                        <p:tgtEl>
                                          <p:spTgt spid="12"/>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499"/>
                                          </p:stCondLst>
                                        </p:cTn>
                                        <p:tgtEl>
                                          <p:spTgt spid="15"/>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499"/>
                                          </p:stCondLst>
                                        </p:cTn>
                                        <p:tgtEl>
                                          <p:spTgt spid="17"/>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49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P spid="5" grpId="0" autoUpdateAnimBg="0"/>
      <p:bldP spid="6" grpId="0" autoUpdateAnimBg="0"/>
      <p:bldP spid="7" grpId="0" autoUpdateAnimBg="0"/>
      <p:bldP spid="9" grpId="0" autoUpdateAnimBg="0"/>
      <p:bldP spid="10" grpId="0" autoUpdateAnimBg="0"/>
      <p:bldP spid="11" grpId="0" autoUpdateAnimBg="0"/>
      <p:bldP spid="12" grpId="0" autoUpdateAnimBg="0"/>
      <p:bldP spid="16" grpId="0" autoUpdateAnimBg="0"/>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9756" y="692696"/>
            <a:ext cx="11161240" cy="5940088"/>
          </a:xfrm>
          <a:prstGeom prst="rect">
            <a:avLst/>
          </a:prstGeom>
        </p:spPr>
        <p:txBody>
          <a:bodyPr wrap="square">
            <a:spAutoFit/>
          </a:bodyPr>
          <a:lstStyle/>
          <a:p>
            <a:pPr>
              <a:spcBef>
                <a:spcPct val="50000"/>
              </a:spcBef>
              <a:defRPr/>
            </a:pPr>
            <a:r>
              <a:rPr lang="en-GB" altLang="en-US" sz="3200" b="1" i="1" u="sng" dirty="0"/>
              <a:t>The Civil War 1918-1921</a:t>
            </a:r>
          </a:p>
          <a:p>
            <a:pPr>
              <a:spcBef>
                <a:spcPct val="50000"/>
              </a:spcBef>
              <a:defRPr/>
            </a:pPr>
            <a:r>
              <a:rPr lang="en-GB" altLang="en-US" dirty="0"/>
              <a:t>The opponents of the ‘Reds’, Lenin and the Communists, were known as the ‘Whites’. The Whites were a mixture of aristocrats, royalists, churchmen, army officers and many others. The Whites were led by Admiral Kolchak and Generals </a:t>
            </a:r>
            <a:r>
              <a:rPr lang="en-GB" altLang="en-US" dirty="0" err="1"/>
              <a:t>Deniken</a:t>
            </a:r>
            <a:r>
              <a:rPr lang="en-GB" altLang="en-US" dirty="0"/>
              <a:t> and </a:t>
            </a:r>
            <a:r>
              <a:rPr lang="en-GB" altLang="en-US" dirty="0" err="1"/>
              <a:t>Wrangel</a:t>
            </a:r>
            <a:r>
              <a:rPr lang="en-GB" altLang="en-US" dirty="0"/>
              <a:t>.</a:t>
            </a:r>
          </a:p>
          <a:p>
            <a:pPr>
              <a:spcBef>
                <a:spcPct val="50000"/>
              </a:spcBef>
              <a:defRPr/>
            </a:pPr>
            <a:r>
              <a:rPr lang="en-GB" altLang="en-US" dirty="0"/>
              <a:t>The Whites were supported by Britain, France, Japan and the USA, countries that were alarmed at the possible spread of communism. At the same time, Lenin fought a war against Poland, a new country formed by the Treaty of Versailles in 1919.</a:t>
            </a:r>
          </a:p>
          <a:p>
            <a:pPr>
              <a:spcBef>
                <a:spcPct val="50000"/>
              </a:spcBef>
              <a:defRPr/>
            </a:pPr>
            <a:r>
              <a:rPr lang="en-GB" altLang="en-US" dirty="0"/>
              <a:t>Although in a very dangerous position, the Communists were able to win the Civil War. This was because the Whites were divided, while the Reds controlled the key cities, industrial centres and communication links. Trotsky’s tough leadership of the new Red Army proved decisive in the victory over the Whites.</a:t>
            </a:r>
          </a:p>
        </p:txBody>
      </p:sp>
    </p:spTree>
    <p:extLst>
      <p:ext uri="{BB962C8B-B14F-4D97-AF65-F5344CB8AC3E}">
        <p14:creationId xmlns:p14="http://schemas.microsoft.com/office/powerpoint/2010/main" val="117466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13892" y="-60307"/>
            <a:ext cx="9361040" cy="6978614"/>
          </a:xfrm>
          <a:prstGeom prst="rect">
            <a:avLst/>
          </a:prstGeom>
        </p:spPr>
      </p:pic>
    </p:spTree>
    <p:extLst>
      <p:ext uri="{BB962C8B-B14F-4D97-AF65-F5344CB8AC3E}">
        <p14:creationId xmlns:p14="http://schemas.microsoft.com/office/powerpoint/2010/main" val="2423173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066800" y="2438400"/>
            <a:ext cx="4530604"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1" hangingPunct="1"/>
            <a:r>
              <a:rPr lang="en-GB" altLang="en-US" sz="2000" u="none"/>
              <a:t>Every scoundrel who incites </a:t>
            </a:r>
          </a:p>
          <a:p>
            <a:pPr eaLnBrk="1" hangingPunct="1"/>
            <a:r>
              <a:rPr lang="en-GB" altLang="en-US" sz="2000" u="none"/>
              <a:t>anyone to retreat or to desert</a:t>
            </a:r>
          </a:p>
          <a:p>
            <a:pPr eaLnBrk="1" hangingPunct="1"/>
            <a:r>
              <a:rPr lang="en-GB" altLang="en-US" sz="2000" u="none"/>
              <a:t>will be shot!</a:t>
            </a:r>
          </a:p>
          <a:p>
            <a:pPr eaLnBrk="1" hangingPunct="1"/>
            <a:endParaRPr lang="en-GB" altLang="en-US" sz="2000" u="none"/>
          </a:p>
          <a:p>
            <a:pPr eaLnBrk="1" hangingPunct="1"/>
            <a:r>
              <a:rPr lang="en-GB" altLang="en-US" sz="2000" u="none"/>
              <a:t>Every soldier who throws away</a:t>
            </a:r>
          </a:p>
          <a:p>
            <a:pPr eaLnBrk="1" hangingPunct="1"/>
            <a:r>
              <a:rPr lang="en-GB" altLang="en-US" sz="2000" u="none"/>
              <a:t>his rifle will be shot!</a:t>
            </a:r>
          </a:p>
          <a:p>
            <a:pPr eaLnBrk="1" hangingPunct="1"/>
            <a:endParaRPr lang="en-GB" altLang="en-US" sz="2000" u="none"/>
          </a:p>
        </p:txBody>
      </p:sp>
      <p:pic>
        <p:nvPicPr>
          <p:cNvPr id="3" name="Picture 3" descr="C:\My Documents\My Pictures\Long live the Red Army.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4"/>
          <p:cNvSpPr txBox="1">
            <a:spLocks noChangeArrowheads="1"/>
          </p:cNvSpPr>
          <p:nvPr/>
        </p:nvSpPr>
        <p:spPr bwMode="auto">
          <a:xfrm>
            <a:off x="6742484" y="908720"/>
            <a:ext cx="5281824" cy="830997"/>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1" hangingPunct="1">
              <a:spcBef>
                <a:spcPct val="50000"/>
              </a:spcBef>
            </a:pPr>
            <a:r>
              <a:rPr lang="en-GB" altLang="en-US" u="none" dirty="0"/>
              <a:t>Leon Trotsky – founder and commander of the Red Army</a:t>
            </a:r>
          </a:p>
        </p:txBody>
      </p:sp>
      <p:pic>
        <p:nvPicPr>
          <p:cNvPr id="5" name="Picture 5" descr="C:\My Documents\My Pictures\Trotsky.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74941" y="2276872"/>
            <a:ext cx="3974065" cy="364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6"/>
          <p:cNvSpPr>
            <a:spLocks noChangeArrowheads="1"/>
          </p:cNvSpPr>
          <p:nvPr/>
        </p:nvSpPr>
        <p:spPr bwMode="auto">
          <a:xfrm>
            <a:off x="1845940" y="1340768"/>
            <a:ext cx="4350124" cy="4145632"/>
          </a:xfrm>
          <a:prstGeom prst="wedgeEllipseCallout">
            <a:avLst>
              <a:gd name="adj1" fmla="val 82148"/>
              <a:gd name="adj2" fmla="val 5931"/>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u="none" dirty="0">
                <a:solidFill>
                  <a:schemeClr val="bg1"/>
                </a:solidFill>
              </a:rPr>
              <a:t>Every scoundrel who incites anyone to retreat or to desert will be shot!</a:t>
            </a:r>
          </a:p>
          <a:p>
            <a:pPr algn="ctr" eaLnBrk="1" hangingPunct="1"/>
            <a:endParaRPr lang="en-GB" altLang="en-US" u="none" dirty="0">
              <a:solidFill>
                <a:schemeClr val="bg1"/>
              </a:solidFill>
            </a:endParaRPr>
          </a:p>
          <a:p>
            <a:pPr algn="ctr" eaLnBrk="1" hangingPunct="1"/>
            <a:r>
              <a:rPr lang="en-GB" altLang="en-US" u="none" dirty="0">
                <a:solidFill>
                  <a:schemeClr val="bg1"/>
                </a:solidFill>
              </a:rPr>
              <a:t>Every soldier who throws away his rifle will be shot!</a:t>
            </a:r>
          </a:p>
        </p:txBody>
      </p:sp>
      <p:sp>
        <p:nvSpPr>
          <p:cNvPr id="7" name="WordArt 7"/>
          <p:cNvSpPr>
            <a:spLocks noChangeArrowheads="1" noChangeShapeType="1" noTextEdit="1"/>
          </p:cNvSpPr>
          <p:nvPr/>
        </p:nvSpPr>
        <p:spPr bwMode="auto">
          <a:xfrm>
            <a:off x="1600200" y="5105400"/>
            <a:ext cx="7694196" cy="1457325"/>
          </a:xfrm>
          <a:prstGeom prst="rect">
            <a:avLst/>
          </a:prstGeom>
          <a:extLst>
            <a:ext uri="{AF507438-7753-43E0-B8FC-AC1667EBCBE1}">
              <a14:hiddenEffects xmlns:a14="http://schemas.microsoft.com/office/drawing/2010/main">
                <a:effectLst/>
              </a14:hiddenEffects>
            </a:ext>
          </a:extLst>
        </p:spPr>
        <p:txBody>
          <a:bodyPr wrap="none" fromWordArt="1">
            <a:prstTxWarp prst="textSlantUp">
              <a:avLst>
                <a:gd name="adj" fmla="val 55556"/>
              </a:avLst>
            </a:prstTxWarp>
          </a:bodyPr>
          <a:lstStyle/>
          <a:p>
            <a:pPr algn="ctr" eaLnBrk="1" hangingPunct="1">
              <a:defRPr/>
            </a:pPr>
            <a:r>
              <a:rPr lang="en-NZ" sz="3600" kern="10">
                <a:ln w="9525">
                  <a:solidFill>
                    <a:srgbClr val="000000"/>
                  </a:solidFill>
                  <a:round/>
                  <a:headEnd/>
                  <a:tailEnd/>
                </a:ln>
                <a:solidFill>
                  <a:srgbClr val="FF0000"/>
                </a:solidFill>
                <a:latin typeface="Arial Black" panose="020B0A04020102020204" pitchFamily="34" charset="0"/>
              </a:rPr>
              <a:t>Long live the Red Army</a:t>
            </a:r>
          </a:p>
        </p:txBody>
      </p:sp>
    </p:spTree>
    <p:extLst>
      <p:ext uri="{BB962C8B-B14F-4D97-AF65-F5344CB8AC3E}">
        <p14:creationId xmlns:p14="http://schemas.microsoft.com/office/powerpoint/2010/main" val="3495390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1" presetClass="entr" presetSubtype="0" fill="hold" nodeType="clickEffect">
                                  <p:stCondLst>
                                    <p:cond delay="0"/>
                                  </p:stCondLst>
                                  <p:childTnLst>
                                    <p:set>
                                      <p:cBhvr>
                                        <p:cTn id="6" dur="1000">
                                          <p:stCondLst>
                                            <p:cond delay="0"/>
                                          </p:stCondLst>
                                        </p:cTn>
                                        <p:tgtEl>
                                          <p:spTgt spid="7"/>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explode.wav"/>
                                        </p:tgtEl>
                                      </p:cMediaNode>
                                    </p:audio>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subTnLst>
                                    <p:audio>
                                      <p:cMediaNode>
                                        <p:cTn display="0" masterRel="sameClick">
                                          <p:stCondLst>
                                            <p:cond evt="begin" delay="0">
                                              <p:tn val="9"/>
                                            </p:cond>
                                          </p:stCondLst>
                                          <p:endCondLst>
                                            <p:cond evt="onStopAudio" delay="0">
                                              <p:tgtEl>
                                                <p:sldTgt/>
                                              </p:tgtEl>
                                            </p:cond>
                                          </p:endCondLst>
                                        </p:cTn>
                                        <p:tgtEl>
                                          <p:sndTgt r:embed="rId3" name="camera.wav"/>
                                        </p:tgtEl>
                                      </p:cMediaNode>
                                    </p:audio>
                                  </p:sub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2" name="explode.wav"/>
                                        </p:tgtEl>
                                      </p:cMediaNode>
                                    </p:audio>
                                  </p:sub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bg/>
                                          </p:spTgt>
                                        </p:tgtEl>
                                        <p:attrNameLst>
                                          <p:attrName>style.visibility</p:attrName>
                                        </p:attrNameLst>
                                      </p:cBhvr>
                                      <p:to>
                                        <p:strVal val="visible"/>
                                      </p:to>
                                    </p:set>
                                    <p:animEffect transition="in" filter="wipe(left)">
                                      <p:cBhvr>
                                        <p:cTn id="21" dur="500"/>
                                        <p:tgtEl>
                                          <p:spTgt spid="6">
                                            <p:bg/>
                                          </p:spTgt>
                                        </p:tgtEl>
                                      </p:cBhvr>
                                    </p:animEffect>
                                  </p:childTnLst>
                                  <p:subTnLst>
                                    <p:audio>
                                      <p:cMediaNode>
                                        <p:cTn display="0" masterRel="sameClick">
                                          <p:stCondLst>
                                            <p:cond evt="begin" delay="0">
                                              <p:tn val="19"/>
                                            </p:cond>
                                          </p:stCondLst>
                                          <p:endCondLst>
                                            <p:cond evt="onStopAudio" delay="0">
                                              <p:tgtEl>
                                                <p:sldTgt/>
                                              </p:tgtEl>
                                            </p:cond>
                                          </p:endCondLst>
                                        </p:cTn>
                                        <p:tgtEl>
                                          <p:sndTgt r:embed="rId2" name="explode.wav"/>
                                        </p:tgtEl>
                                      </p:cMediaNode>
                                    </p:audio>
                                  </p:sub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wipe(left)">
                                      <p:cBhvr>
                                        <p:cTn id="26" dur="500"/>
                                        <p:tgtEl>
                                          <p:spTgt spid="6">
                                            <p:txEl>
                                              <p:pRg st="0" end="0"/>
                                            </p:txEl>
                                          </p:spTgt>
                                        </p:tgtEl>
                                      </p:cBhvr>
                                    </p:animEffect>
                                  </p:childTnLst>
                                  <p:subTnLst>
                                    <p:audio>
                                      <p:cMediaNode>
                                        <p:cTn display="0" masterRel="sameClick">
                                          <p:stCondLst>
                                            <p:cond evt="begin" delay="0">
                                              <p:tn val="24"/>
                                            </p:cond>
                                          </p:stCondLst>
                                          <p:endCondLst>
                                            <p:cond evt="onStopAudio" delay="0">
                                              <p:tgtEl>
                                                <p:sldTgt/>
                                              </p:tgtEl>
                                            </p:cond>
                                          </p:endCondLst>
                                        </p:cTn>
                                        <p:tgtEl>
                                          <p:sndTgt r:embed="rId2" name="explode.wav"/>
                                        </p:tgtEl>
                                      </p:cMediaNode>
                                    </p:audio>
                                  </p:sub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wipe(left)">
                                      <p:cBhvr>
                                        <p:cTn id="31" dur="500"/>
                                        <p:tgtEl>
                                          <p:spTgt spid="6">
                                            <p:txEl>
                                              <p:pRg st="2" end="2"/>
                                            </p:txEl>
                                          </p:spTgt>
                                        </p:tgtEl>
                                      </p:cBhvr>
                                    </p:animEffect>
                                  </p:childTnLst>
                                  <p:subTnLst>
                                    <p:audio>
                                      <p:cMediaNode>
                                        <p:cTn display="0" masterRel="sameClick">
                                          <p:stCondLst>
                                            <p:cond evt="begin" delay="0">
                                              <p:tn val="29"/>
                                            </p:cond>
                                          </p:stCondLst>
                                          <p:endCondLst>
                                            <p:cond evt="onStopAudio" delay="0">
                                              <p:tgtEl>
                                                <p:sldTgt/>
                                              </p:tgtEl>
                                            </p:cond>
                                          </p:endCondLst>
                                        </p:cTn>
                                        <p:tgtEl>
                                          <p:sndTgt r:embed="rId2"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6" grpId="0" build="p"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9797" y="243513"/>
            <a:ext cx="5184576" cy="6124754"/>
          </a:xfrm>
          <a:prstGeom prst="rect">
            <a:avLst/>
          </a:prstGeom>
        </p:spPr>
        <p:txBody>
          <a:bodyPr wrap="square">
            <a:spAutoFit/>
          </a:bodyPr>
          <a:lstStyle/>
          <a:p>
            <a:pPr>
              <a:spcBef>
                <a:spcPct val="50000"/>
              </a:spcBef>
              <a:defRPr/>
            </a:pPr>
            <a:r>
              <a:rPr lang="en-GB" altLang="en-US" sz="2800" b="1" u="sng" dirty="0"/>
              <a:t>The execution of Tsar Nicholas II July 1918</a:t>
            </a:r>
          </a:p>
          <a:p>
            <a:pPr>
              <a:spcBef>
                <a:spcPct val="50000"/>
              </a:spcBef>
              <a:defRPr/>
            </a:pPr>
            <a:r>
              <a:rPr lang="en-GB" altLang="en-US" dirty="0"/>
              <a:t>After his abdication in March 1917, Tsar Nicholas II and his family were arrested and sent to Siberia.</a:t>
            </a:r>
          </a:p>
          <a:p>
            <a:pPr>
              <a:spcBef>
                <a:spcPct val="50000"/>
              </a:spcBef>
              <a:defRPr/>
            </a:pPr>
            <a:r>
              <a:rPr lang="en-GB" altLang="en-US" dirty="0"/>
              <a:t>In July 1918, the Romanovs were in Ekaterinburg, with a White army closing in on the town. Local communists were worried that the Tsar might be a rallying point for the Whites. As a result, Tsar Nicholas, his wife, their five children and four attendants were shot and bayoneted</a:t>
            </a:r>
            <a:r>
              <a:rPr lang="en-GB" altLang="en-US" dirty="0" smtClean="0"/>
              <a:t>.</a:t>
            </a:r>
            <a:endParaRPr lang="en-GB" altLang="en-US" dirty="0"/>
          </a:p>
        </p:txBody>
      </p:sp>
      <p:pic>
        <p:nvPicPr>
          <p:cNvPr id="4098"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0436" y="1340768"/>
            <a:ext cx="5681306" cy="352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389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621804" y="252264"/>
            <a:ext cx="6912768" cy="6432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defRPr/>
            </a:pPr>
            <a:r>
              <a:rPr lang="en-GB" altLang="en-US" sz="2800" b="1" i="1" u="sng" dirty="0"/>
              <a:t>War Communism</a:t>
            </a:r>
          </a:p>
          <a:p>
            <a:pPr eaLnBrk="1" hangingPunct="1">
              <a:spcBef>
                <a:spcPct val="50000"/>
              </a:spcBef>
              <a:defRPr/>
            </a:pPr>
            <a:r>
              <a:rPr lang="en-GB" altLang="en-US" u="none" dirty="0"/>
              <a:t>To win the Civil War and impose Communism in Russia, Lenin needed a strong Red Army supplied with weapons and food.</a:t>
            </a:r>
          </a:p>
          <a:p>
            <a:pPr eaLnBrk="1" hangingPunct="1">
              <a:spcBef>
                <a:spcPct val="50000"/>
              </a:spcBef>
              <a:defRPr/>
            </a:pPr>
            <a:r>
              <a:rPr lang="en-GB" altLang="en-US" u="none" dirty="0"/>
              <a:t>The state took control of the factories and appointed managers to run them. Work was hard and long, food was rationed to only those who worked and trade unions were banned.</a:t>
            </a:r>
          </a:p>
          <a:p>
            <a:pPr eaLnBrk="1" hangingPunct="1">
              <a:spcBef>
                <a:spcPct val="50000"/>
              </a:spcBef>
              <a:defRPr/>
            </a:pPr>
            <a:r>
              <a:rPr lang="en-GB" altLang="en-US" u="none" dirty="0"/>
              <a:t>To get enough food, the Cheka seized all surplus grain from the peasants. The peasants hid food or preferred to grow less rather than give it away free to feed the towns.</a:t>
            </a:r>
          </a:p>
          <a:p>
            <a:pPr eaLnBrk="1" hangingPunct="1">
              <a:spcBef>
                <a:spcPct val="50000"/>
              </a:spcBef>
              <a:defRPr/>
            </a:pPr>
            <a:r>
              <a:rPr lang="en-GB" altLang="en-US" u="none" dirty="0"/>
              <a:t>Drought and famine hit Russia in 1921 – over 4 million people died.</a:t>
            </a:r>
          </a:p>
        </p:txBody>
      </p:sp>
      <p:pic>
        <p:nvPicPr>
          <p:cNvPr id="3" name="Picture 3" descr="c:\Program Files\Common Files\Microsoft Shared\Clipart\cagcat50\in00357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02724" y="404664"/>
            <a:ext cx="1981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c:\Program Files\Common Files\Microsoft Shared\Clipart\cagcat50\pe02002_.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74124" y="4062264"/>
            <a:ext cx="2205038"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5"/>
          <p:cNvSpPr>
            <a:spLocks noChangeArrowheads="1"/>
          </p:cNvSpPr>
          <p:nvPr/>
        </p:nvSpPr>
        <p:spPr bwMode="auto">
          <a:xfrm>
            <a:off x="8597924" y="3909864"/>
            <a:ext cx="2362200" cy="2286000"/>
          </a:xfrm>
          <a:custGeom>
            <a:avLst/>
            <a:gdLst>
              <a:gd name="G0" fmla="+- 2194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610" y="16060"/>
                </a:moveTo>
                <a:cubicBezTo>
                  <a:pt x="18774" y="14553"/>
                  <a:pt x="19406" y="12703"/>
                  <a:pt x="19406" y="10800"/>
                </a:cubicBezTo>
                <a:cubicBezTo>
                  <a:pt x="19406" y="6047"/>
                  <a:pt x="15552" y="2194"/>
                  <a:pt x="10800" y="2194"/>
                </a:cubicBezTo>
                <a:cubicBezTo>
                  <a:pt x="8896" y="2194"/>
                  <a:pt x="7046" y="2825"/>
                  <a:pt x="5539" y="3989"/>
                </a:cubicBezTo>
                <a:close/>
                <a:moveTo>
                  <a:pt x="3989" y="5539"/>
                </a:moveTo>
                <a:cubicBezTo>
                  <a:pt x="2825" y="7046"/>
                  <a:pt x="2194" y="8896"/>
                  <a:pt x="2194" y="10799"/>
                </a:cubicBezTo>
                <a:cubicBezTo>
                  <a:pt x="2194" y="15552"/>
                  <a:pt x="6047" y="19406"/>
                  <a:pt x="10800" y="19406"/>
                </a:cubicBezTo>
                <a:cubicBezTo>
                  <a:pt x="12703" y="19406"/>
                  <a:pt x="14553" y="18774"/>
                  <a:pt x="16060" y="17610"/>
                </a:cubicBez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NZ">
              <a:effectLst>
                <a:outerShdw blurRad="38100" dist="38100" dir="2700000" algn="tl">
                  <a:srgbClr val="000000">
                    <a:alpha val="43137"/>
                  </a:srgbClr>
                </a:outerShdw>
              </a:effectLst>
            </a:endParaRPr>
          </a:p>
        </p:txBody>
      </p:sp>
      <p:sp>
        <p:nvSpPr>
          <p:cNvPr id="6" name="AutoShape 6"/>
          <p:cNvSpPr>
            <a:spLocks noChangeArrowheads="1"/>
          </p:cNvSpPr>
          <p:nvPr/>
        </p:nvSpPr>
        <p:spPr bwMode="auto">
          <a:xfrm>
            <a:off x="9055124" y="2538264"/>
            <a:ext cx="1600200" cy="1143000"/>
          </a:xfrm>
          <a:prstGeom prst="downArrowCallout">
            <a:avLst>
              <a:gd name="adj1" fmla="val 35000"/>
              <a:gd name="adj2" fmla="val 35000"/>
              <a:gd name="adj3" fmla="val 18750"/>
              <a:gd name="adj4" fmla="val 66667"/>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u="none"/>
              <a:t>Food?</a:t>
            </a:r>
          </a:p>
        </p:txBody>
      </p:sp>
    </p:spTree>
    <p:extLst>
      <p:ext uri="{BB962C8B-B14F-4D97-AF65-F5344CB8AC3E}">
        <p14:creationId xmlns:p14="http://schemas.microsoft.com/office/powerpoint/2010/main" val="406399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ricochet.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ricochet.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ricochet.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ricochet.wav"/>
                                        </p:tgtEl>
                                      </p:cMediaNode>
                                    </p:audio>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left)">
                                      <p:cBhvr>
                                        <p:cTn id="27" dur="500"/>
                                        <p:tgtEl>
                                          <p:spTgt spid="2">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ricochet.wav"/>
                                        </p:tgtEl>
                                      </p:cMediaNode>
                                    </p:audio>
                                  </p:sub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dissolve">
                                      <p:cBhvr>
                                        <p:cTn id="32" dur="500"/>
                                        <p:tgtEl>
                                          <p:spTgt spid="3"/>
                                        </p:tgtEl>
                                      </p:cBhvr>
                                    </p:animEffect>
                                  </p:childTnLst>
                                  <p:subTnLst>
                                    <p:audio>
                                      <p:cMediaNode>
                                        <p:cTn display="0" masterRel="sameClick">
                                          <p:stCondLst>
                                            <p:cond evt="begin" delay="0">
                                              <p:tn val="30"/>
                                            </p:cond>
                                          </p:stCondLst>
                                          <p:endCondLst>
                                            <p:cond evt="onStopAudio" delay="0">
                                              <p:tgtEl>
                                                <p:sldTgt/>
                                              </p:tgtEl>
                                            </p:cond>
                                          </p:endCondLst>
                                        </p:cTn>
                                        <p:tgtEl>
                                          <p:sndTgt r:embed="rId2" name="ricochet.wav"/>
                                        </p:tgtEl>
                                      </p:cMediaNode>
                                    </p:audio>
                                  </p:sub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up)">
                                      <p:cBhvr>
                                        <p:cTn id="37" dur="500"/>
                                        <p:tgtEl>
                                          <p:spTgt spid="6"/>
                                        </p:tgtEl>
                                      </p:cBhvr>
                                    </p:animEffect>
                                  </p:childTnLst>
                                  <p:subTnLst>
                                    <p:audio>
                                      <p:cMediaNode>
                                        <p:cTn display="0" masterRel="sameClick">
                                          <p:stCondLst>
                                            <p:cond evt="begin" delay="0">
                                              <p:tn val="35"/>
                                            </p:cond>
                                          </p:stCondLst>
                                          <p:endCondLst>
                                            <p:cond evt="onStopAudio" delay="0">
                                              <p:tgtEl>
                                                <p:sldTgt/>
                                              </p:tgtEl>
                                            </p:cond>
                                          </p:endCondLst>
                                        </p:cTn>
                                        <p:tgtEl>
                                          <p:sndTgt r:embed="rId2" name="ricochet.wav"/>
                                        </p:tgtEl>
                                      </p:cMediaNode>
                                    </p:audio>
                                  </p:sub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dissolve">
                                      <p:cBhvr>
                                        <p:cTn id="42" dur="500"/>
                                        <p:tgtEl>
                                          <p:spTgt spid="4"/>
                                        </p:tgtEl>
                                      </p:cBhvr>
                                    </p:animEffect>
                                  </p:childTnLst>
                                  <p:subTnLst>
                                    <p:audio>
                                      <p:cMediaNode>
                                        <p:cTn display="0" masterRel="sameClick">
                                          <p:stCondLst>
                                            <p:cond evt="begin" delay="0">
                                              <p:tn val="40"/>
                                            </p:cond>
                                          </p:stCondLst>
                                          <p:endCondLst>
                                            <p:cond evt="onStopAudio" delay="0">
                                              <p:tgtEl>
                                                <p:sldTgt/>
                                              </p:tgtEl>
                                            </p:cond>
                                          </p:endCondLst>
                                        </p:cTn>
                                        <p:tgtEl>
                                          <p:sndTgt r:embed="rId2" name="ricochet.wav"/>
                                        </p:tgtEl>
                                      </p:cMediaNode>
                                    </p:audio>
                                  </p:sub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499"/>
                                          </p:stCondLst>
                                        </p:cTn>
                                        <p:tgtEl>
                                          <p:spTgt spid="5"/>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2" name="ricochet.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P spid="6"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685800" y="685800"/>
            <a:ext cx="10881220"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defRPr/>
            </a:pPr>
            <a:r>
              <a:rPr lang="en-GB" altLang="en-US" sz="3200" b="1" i="1" u="sng" dirty="0"/>
              <a:t>The </a:t>
            </a:r>
            <a:r>
              <a:rPr lang="en-GB" altLang="en-US" sz="3200" b="1" i="1" u="sng" dirty="0" err="1"/>
              <a:t>Kronstadt</a:t>
            </a:r>
            <a:r>
              <a:rPr lang="en-GB" altLang="en-US" sz="3200" b="1" i="1" u="sng" dirty="0"/>
              <a:t> Revolt 1921</a:t>
            </a:r>
          </a:p>
          <a:p>
            <a:pPr eaLnBrk="1" hangingPunct="1">
              <a:spcBef>
                <a:spcPct val="50000"/>
              </a:spcBef>
              <a:defRPr/>
            </a:pPr>
            <a:r>
              <a:rPr lang="en-GB" altLang="en-US" u="none" dirty="0"/>
              <a:t>War Communism made Lenin’s government very unpopular. Discontent amongst the peasants led to violence in the cities. Workers went on strike, in spite of the death penalty for striking.</a:t>
            </a:r>
          </a:p>
          <a:p>
            <a:pPr eaLnBrk="1" hangingPunct="1">
              <a:spcBef>
                <a:spcPct val="50000"/>
              </a:spcBef>
              <a:defRPr/>
            </a:pPr>
            <a:r>
              <a:rPr lang="en-GB" altLang="en-US" u="none" dirty="0"/>
              <a:t>The most serious opposition to Lenin’s government came in March 1921. Sailors at the </a:t>
            </a:r>
            <a:r>
              <a:rPr lang="en-GB" altLang="en-US" u="none" dirty="0" err="1"/>
              <a:t>Kronstadt</a:t>
            </a:r>
            <a:r>
              <a:rPr lang="en-GB" altLang="en-US" u="none" dirty="0"/>
              <a:t> naval base near Petrograd revolted. They accused Lenin of breaking his promise to help the workers.</a:t>
            </a:r>
          </a:p>
          <a:p>
            <a:pPr eaLnBrk="1" hangingPunct="1">
              <a:spcBef>
                <a:spcPct val="50000"/>
              </a:spcBef>
              <a:defRPr/>
            </a:pPr>
            <a:r>
              <a:rPr lang="en-GB" altLang="en-US" u="none" dirty="0"/>
              <a:t>Lenin ordered the Red Army to put down the revolt. This caused 20,000 casualties and the leaders of the revolt were executed. However, the mutiny was a warning to Lenin that he might have to relax War Communism.</a:t>
            </a:r>
          </a:p>
        </p:txBody>
      </p:sp>
      <p:pic>
        <p:nvPicPr>
          <p:cNvPr id="3" name="Picture 3" descr="c:\Program Files\Common Files\Microsoft Shared\Clipart\cagcat50\tn00333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10836" y="4869160"/>
            <a:ext cx="19812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9198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wipe(left)">
                                      <p:cBhvr>
                                        <p:cTn id="13" dur="500"/>
                                        <p:tgtEl>
                                          <p:spTgt spid="2">
                                            <p:txEl>
                                              <p:pRg st="0" end="0"/>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wipe(left)">
                                      <p:cBhvr>
                                        <p:cTn id="18" dur="500"/>
                                        <p:tgtEl>
                                          <p:spTgt spid="2">
                                            <p:txEl>
                                              <p:pRg st="1" end="1"/>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2" name="whoosh.wav"/>
                                        </p:tgtEl>
                                      </p:cMediaNode>
                                    </p:audio>
                                  </p:sub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wipe(left)">
                                      <p:cBhvr>
                                        <p:cTn id="23" dur="500"/>
                                        <p:tgtEl>
                                          <p:spTgt spid="2">
                                            <p:txEl>
                                              <p:pRg st="2" end="2"/>
                                            </p:txEl>
                                          </p:spTgt>
                                        </p:tgtEl>
                                      </p:cBhvr>
                                    </p:animEffect>
                                  </p:childTnLst>
                                  <p:subTnLst>
                                    <p:audio>
                                      <p:cMediaNode>
                                        <p:cTn display="0" masterRel="sameClick">
                                          <p:stCondLst>
                                            <p:cond evt="begin" delay="0">
                                              <p:tn val="21"/>
                                            </p:cond>
                                          </p:stCondLst>
                                          <p:endCondLst>
                                            <p:cond evt="onStopAudio" delay="0">
                                              <p:tgtEl>
                                                <p:sldTgt/>
                                              </p:tgtEl>
                                            </p:cond>
                                          </p:endCondLst>
                                        </p:cTn>
                                        <p:tgtEl>
                                          <p:sndTgt r:embed="rId2" name="whoosh.wav"/>
                                        </p:tgtEl>
                                      </p:cMediaNode>
                                    </p:audio>
                                  </p:sub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wipe(left)">
                                      <p:cBhvr>
                                        <p:cTn id="28" dur="500"/>
                                        <p:tgtEl>
                                          <p:spTgt spid="2">
                                            <p:txEl>
                                              <p:pRg st="3" end="3"/>
                                            </p:txEl>
                                          </p:spTgt>
                                        </p:tgtEl>
                                      </p:cBhvr>
                                    </p:animEffect>
                                  </p:childTnLst>
                                  <p:subTnLst>
                                    <p:audio>
                                      <p:cMediaNode>
                                        <p:cTn display="0" masterRel="sameClick">
                                          <p:stCondLst>
                                            <p:cond evt="begin" delay="0">
                                              <p:tn val="26"/>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838200" y="533400"/>
            <a:ext cx="8568580" cy="594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defRPr/>
            </a:pPr>
            <a:r>
              <a:rPr lang="en-GB" altLang="en-US" sz="3200" b="1" i="1" u="sng" dirty="0"/>
              <a:t>Success of the New Economic Policy 1921</a:t>
            </a:r>
          </a:p>
          <a:p>
            <a:pPr eaLnBrk="1" hangingPunct="1">
              <a:spcBef>
                <a:spcPct val="50000"/>
              </a:spcBef>
              <a:defRPr/>
            </a:pPr>
            <a:r>
              <a:rPr lang="en-GB" altLang="en-US" dirty="0"/>
              <a:t>To regain popular support, Lenin relaxed War Communism with the New Economic Policy (NEP). Smaller industries were returned to private ownership and peasants could sell their surplus on the open market. This was a return to capitalism and competition.</a:t>
            </a:r>
          </a:p>
          <a:p>
            <a:pPr eaLnBrk="1" hangingPunct="1">
              <a:spcBef>
                <a:spcPct val="50000"/>
              </a:spcBef>
              <a:defRPr/>
            </a:pPr>
            <a:r>
              <a:rPr lang="en-GB" altLang="en-US" dirty="0"/>
              <a:t>Lenin hoped that NEP would give Russia ‘a breathing space’ to get back on its feet. Most of the Communist Party saw the need for NEP, but some were against it.</a:t>
            </a:r>
          </a:p>
          <a:p>
            <a:pPr eaLnBrk="1" hangingPunct="1">
              <a:spcBef>
                <a:spcPct val="50000"/>
              </a:spcBef>
              <a:defRPr/>
            </a:pPr>
            <a:r>
              <a:rPr lang="en-GB" altLang="en-US" dirty="0"/>
              <a:t>On the whole NEP was a success. But it did create some problems. Some peasants, the Kulaks, became rich, while ‘</a:t>
            </a:r>
            <a:r>
              <a:rPr lang="en-GB" altLang="en-US" dirty="0" err="1"/>
              <a:t>Nepmen</a:t>
            </a:r>
            <a:r>
              <a:rPr lang="en-GB" altLang="en-US" dirty="0"/>
              <a:t>’ or businessmen made a profit in the towns. Some saw NEP as a betrayal of communism and return to the old system.</a:t>
            </a:r>
          </a:p>
        </p:txBody>
      </p:sp>
      <p:pic>
        <p:nvPicPr>
          <p:cNvPr id="3" name="Picture 3" descr="c:\Program Files\Common Files\Microsoft Shared\Clipart\cagcat50\bs00508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0876" y="533400"/>
            <a:ext cx="1574800"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c:\Program Files\Common Files\Microsoft Shared\Clipart\cagcat50\bs00508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14892" y="1561759"/>
            <a:ext cx="1574800"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c:\Program Files\Common Files\Microsoft Shared\Clipart\cagcat50\bs00508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86900" y="2708920"/>
            <a:ext cx="1574800"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c:\Program Files\Common Files\Microsoft Shared\Clipart\cagcat50\bs00508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58908" y="3933056"/>
            <a:ext cx="1574800"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c:\Program Files\Common Files\Microsoft Shared\Clipart\cagcat50\bs00508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14025" y="5132905"/>
            <a:ext cx="1574800"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3599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shreg.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shreg.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shreg.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down)">
                                      <p:cBhvr>
                                        <p:cTn id="22" dur="500"/>
                                        <p:tgtEl>
                                          <p:spTgt spid="2">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shreg.wav"/>
                                        </p:tgtEl>
                                      </p:cMediaNode>
                                    </p:audio>
                                  </p:subTnLst>
                                </p:cTn>
                              </p:par>
                            </p:childTnLst>
                          </p:cTn>
                        </p:par>
                      </p:childTnLst>
                    </p:cTn>
                  </p:par>
                  <p:par>
                    <p:cTn id="23" fill="hold">
                      <p:stCondLst>
                        <p:cond delay="indefinite"/>
                      </p:stCondLst>
                      <p:childTnLst>
                        <p:par>
                          <p:cTn id="24" fill="hold">
                            <p:stCondLst>
                              <p:cond delay="0"/>
                            </p:stCondLst>
                            <p:childTnLst>
                              <p:par>
                                <p:cTn id="25" presetID="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2" name="cashreg.wav"/>
                                        </p:tgtEl>
                                      </p:cMediaNode>
                                    </p:audio>
                                  </p:subTnLst>
                                </p:cTn>
                              </p:par>
                            </p:childTnLst>
                          </p:cTn>
                        </p:par>
                      </p:childTnLst>
                    </p:cTn>
                  </p:par>
                  <p:par>
                    <p:cTn id="29" fill="hold">
                      <p:stCondLst>
                        <p:cond delay="indefinite"/>
                      </p:stCondLst>
                      <p:childTnLst>
                        <p:par>
                          <p:cTn id="30" fill="hold">
                            <p:stCondLst>
                              <p:cond delay="0"/>
                            </p:stCondLst>
                            <p:childTnLst>
                              <p:par>
                                <p:cTn id="31" presetID="2" presetClass="entr" presetSubtype="1"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ppt_x"/>
                                          </p:val>
                                        </p:tav>
                                        <p:tav tm="100000">
                                          <p:val>
                                            <p:strVal val="#ppt_x"/>
                                          </p:val>
                                        </p:tav>
                                      </p:tavLst>
                                    </p:anim>
                                    <p:anim calcmode="lin" valueType="num">
                                      <p:cBhvr additive="base">
                                        <p:cTn id="34" dur="500" fill="hold"/>
                                        <p:tgtEl>
                                          <p:spTgt spid="6"/>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31"/>
                                            </p:cond>
                                          </p:stCondLst>
                                          <p:endCondLst>
                                            <p:cond evt="onStopAudio" delay="0">
                                              <p:tgtEl>
                                                <p:sldTgt/>
                                              </p:tgtEl>
                                            </p:cond>
                                          </p:endCondLst>
                                        </p:cTn>
                                        <p:tgtEl>
                                          <p:sndTgt r:embed="rId2" name="cashreg.wav"/>
                                        </p:tgtEl>
                                      </p:cMediaNode>
                                    </p:audio>
                                  </p:subTnLst>
                                </p:cTn>
                              </p:par>
                            </p:childTnLst>
                          </p:cTn>
                        </p:par>
                      </p:childTnLst>
                    </p:cTn>
                  </p:par>
                  <p:par>
                    <p:cTn id="35" fill="hold">
                      <p:stCondLst>
                        <p:cond delay="indefinite"/>
                      </p:stCondLst>
                      <p:childTnLst>
                        <p:par>
                          <p:cTn id="36" fill="hold">
                            <p:stCondLst>
                              <p:cond delay="0"/>
                            </p:stCondLst>
                            <p:childTnLst>
                              <p:par>
                                <p:cTn id="37" presetID="2" presetClass="entr" presetSubtype="1"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37"/>
                                            </p:cond>
                                          </p:stCondLst>
                                          <p:endCondLst>
                                            <p:cond evt="onStopAudio" delay="0">
                                              <p:tgtEl>
                                                <p:sldTgt/>
                                              </p:tgtEl>
                                            </p:cond>
                                          </p:endCondLst>
                                        </p:cTn>
                                        <p:tgtEl>
                                          <p:sndTgt r:embed="rId2" name="cashreg.wav"/>
                                        </p:tgtEl>
                                      </p:cMediaNode>
                                    </p:audio>
                                  </p:subTnLst>
                                </p:cTn>
                              </p:par>
                            </p:childTnLst>
                          </p:cTn>
                        </p:par>
                      </p:childTnLst>
                    </p:cTn>
                  </p:par>
                  <p:par>
                    <p:cTn id="41" fill="hold">
                      <p:stCondLst>
                        <p:cond delay="indefinite"/>
                      </p:stCondLst>
                      <p:childTnLst>
                        <p:par>
                          <p:cTn id="42" fill="hold">
                            <p:stCondLst>
                              <p:cond delay="0"/>
                            </p:stCondLst>
                            <p:childTnLst>
                              <p:par>
                                <p:cTn id="43" presetID="2" presetClass="entr" presetSubtype="1"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ppt_x"/>
                                          </p:val>
                                        </p:tav>
                                        <p:tav tm="100000">
                                          <p:val>
                                            <p:strVal val="#ppt_x"/>
                                          </p:val>
                                        </p:tav>
                                      </p:tavLst>
                                    </p:anim>
                                    <p:anim calcmode="lin" valueType="num">
                                      <p:cBhvr additive="base">
                                        <p:cTn id="46" dur="500" fill="hold"/>
                                        <p:tgtEl>
                                          <p:spTgt spid="4"/>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43"/>
                                            </p:cond>
                                          </p:stCondLst>
                                          <p:endCondLst>
                                            <p:cond evt="onStopAudio" delay="0">
                                              <p:tgtEl>
                                                <p:sldTgt/>
                                              </p:tgtEl>
                                            </p:cond>
                                          </p:endCondLst>
                                        </p:cTn>
                                        <p:tgtEl>
                                          <p:sndTgt r:embed="rId2" name="cashreg.wav"/>
                                        </p:tgtEl>
                                      </p:cMediaNode>
                                    </p:audio>
                                  </p:subTnLst>
                                </p:cTn>
                              </p:par>
                            </p:childTnLst>
                          </p:cTn>
                        </p:par>
                      </p:childTnLst>
                    </p:cTn>
                  </p:par>
                  <p:par>
                    <p:cTn id="47" fill="hold">
                      <p:stCondLst>
                        <p:cond delay="indefinite"/>
                      </p:stCondLst>
                      <p:childTnLst>
                        <p:par>
                          <p:cTn id="48" fill="hold">
                            <p:stCondLst>
                              <p:cond delay="0"/>
                            </p:stCondLst>
                            <p:childTnLst>
                              <p:par>
                                <p:cTn id="49" presetID="2" presetClass="entr" presetSubtype="1" fill="hold" nodeType="click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49"/>
                                            </p:cond>
                                          </p:stCondLst>
                                          <p:endCondLst>
                                            <p:cond evt="onStopAudio" delay="0">
                                              <p:tgtEl>
                                                <p:sldTgt/>
                                              </p:tgtEl>
                                            </p:cond>
                                          </p:endCondLst>
                                        </p:cTn>
                                        <p:tgtEl>
                                          <p:sndTgt r:embed="rId2"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768091591"/>
              </p:ext>
            </p:extLst>
          </p:nvPr>
        </p:nvGraphicFramePr>
        <p:xfrm>
          <a:off x="1989956" y="86157"/>
          <a:ext cx="8208912" cy="6583203"/>
        </p:xfrm>
        <a:graphic>
          <a:graphicData uri="http://schemas.openxmlformats.org/presentationml/2006/ole">
            <mc:AlternateContent xmlns:mc="http://schemas.openxmlformats.org/markup-compatibility/2006">
              <mc:Choice xmlns:v="urn:schemas-microsoft-com:vml" Requires="v">
                <p:oleObj spid="_x0000_s14341" name="Bitmap Image" r:id="rId4" imgW="6485714" imgH="4963218" progId="Paint.Picture">
                  <p:embed/>
                </p:oleObj>
              </mc:Choice>
              <mc:Fallback>
                <p:oleObj name="Bitmap Image" r:id="rId4" imgW="6485714" imgH="4963218"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9956" y="86157"/>
                        <a:ext cx="8208912" cy="6583203"/>
                      </a:xfrm>
                      <a:prstGeom prst="rect">
                        <a:avLst/>
                      </a:prstGeom>
                      <a:noFill/>
                      <a:ln w="76200">
                        <a:solidFill>
                          <a:schemeClr val="tx1"/>
                        </a:solidFill>
                        <a:miter lim="800000"/>
                        <a:headEnd/>
                        <a:tailEnd/>
                      </a:ln>
                      <a:effectLst/>
                    </p:spPr>
                  </p:pic>
                </p:oleObj>
              </mc:Fallback>
            </mc:AlternateContent>
          </a:graphicData>
        </a:graphic>
      </p:graphicFrame>
      <p:sp>
        <p:nvSpPr>
          <p:cNvPr id="4" name="Text Box 3"/>
          <p:cNvSpPr txBox="1">
            <a:spLocks noChangeArrowheads="1"/>
          </p:cNvSpPr>
          <p:nvPr/>
        </p:nvSpPr>
        <p:spPr bwMode="auto">
          <a:xfrm>
            <a:off x="3971155" y="455608"/>
            <a:ext cx="5708249" cy="860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defRPr/>
            </a:pPr>
            <a:r>
              <a:rPr lang="en-GB" altLang="en-US" b="1">
                <a:solidFill>
                  <a:schemeClr val="bg1"/>
                </a:solidFill>
                <a:effectLst>
                  <a:outerShdw blurRad="38100" dist="38100" dir="2700000" algn="tl">
                    <a:srgbClr val="FFFFFF"/>
                  </a:outerShdw>
                </a:effectLst>
              </a:rPr>
              <a:t>Communist control of the USSR by 1924</a:t>
            </a:r>
          </a:p>
        </p:txBody>
      </p:sp>
      <p:sp>
        <p:nvSpPr>
          <p:cNvPr id="5" name="Text Box 4"/>
          <p:cNvSpPr txBox="1">
            <a:spLocks noChangeArrowheads="1"/>
          </p:cNvSpPr>
          <p:nvPr/>
        </p:nvSpPr>
        <p:spPr bwMode="auto">
          <a:xfrm>
            <a:off x="3209156" y="2452192"/>
            <a:ext cx="1427062" cy="410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1" hangingPunct="1">
              <a:spcBef>
                <a:spcPct val="50000"/>
              </a:spcBef>
              <a:buFontTx/>
              <a:buChar char="•"/>
            </a:pPr>
            <a:r>
              <a:rPr lang="en-GB" altLang="en-US" sz="2000" b="1" u="none">
                <a:solidFill>
                  <a:schemeClr val="bg1"/>
                </a:solidFill>
              </a:rPr>
              <a:t> Moscow</a:t>
            </a:r>
          </a:p>
        </p:txBody>
      </p:sp>
      <p:sp>
        <p:nvSpPr>
          <p:cNvPr id="6" name="Text Box 5"/>
          <p:cNvSpPr txBox="1">
            <a:spLocks noChangeArrowheads="1"/>
          </p:cNvSpPr>
          <p:nvPr/>
        </p:nvSpPr>
        <p:spPr bwMode="auto">
          <a:xfrm>
            <a:off x="3285355" y="1690192"/>
            <a:ext cx="2854125" cy="410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1" hangingPunct="1">
              <a:spcBef>
                <a:spcPct val="50000"/>
              </a:spcBef>
              <a:buFontTx/>
              <a:buChar char="•"/>
            </a:pPr>
            <a:r>
              <a:rPr lang="en-GB" altLang="en-US" sz="2000" b="1" u="none">
                <a:solidFill>
                  <a:schemeClr val="bg1"/>
                </a:solidFill>
              </a:rPr>
              <a:t> Leningrad</a:t>
            </a:r>
          </a:p>
        </p:txBody>
      </p:sp>
    </p:spTree>
    <p:extLst>
      <p:ext uri="{BB962C8B-B14F-4D97-AF65-F5344CB8AC3E}">
        <p14:creationId xmlns:p14="http://schemas.microsoft.com/office/powerpoint/2010/main" val="985307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ppt_x</p:attrName>
                                        </p:attrNameLst>
                                      </p:cBhvr>
                                      <p:tavLst>
                                        <p:tav tm="0">
                                          <p:val>
                                            <p:fltVal val="0.5"/>
                                          </p:val>
                                        </p:tav>
                                        <p:tav tm="100000">
                                          <p:val>
                                            <p:strVal val="#ppt_x"/>
                                          </p:val>
                                        </p:tav>
                                      </p:tavLst>
                                    </p:anim>
                                    <p:anim calcmode="lin" valueType="num">
                                      <p:cBhvr>
                                        <p:cTn id="10" dur="500" fill="hold"/>
                                        <p:tgtEl>
                                          <p:spTgt spid="3"/>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subTnLst>
                                    <p:audio>
                                      <p:cMediaNode>
                                        <p:cTn display="0" masterRel="sameClick">
                                          <p:stCondLst>
                                            <p:cond evt="begin" delay="0">
                                              <p:tn val="13"/>
                                            </p:cond>
                                          </p:stCondLst>
                                          <p:endCondLst>
                                            <p:cond evt="onStopAudio" delay="0">
                                              <p:tgtEl>
                                                <p:sldTgt/>
                                              </p:tgtEl>
                                            </p:cond>
                                          </p:endCondLst>
                                        </p:cTn>
                                        <p:tgtEl>
                                          <p:sndTgt r:embed="rId3" name="applause.wav"/>
                                        </p:tgtEl>
                                      </p:cMediaNode>
                                    </p:audio>
                                  </p:sub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P spid="6"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549796" y="4892080"/>
            <a:ext cx="747625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1" hangingPunct="1">
              <a:spcBef>
                <a:spcPct val="50000"/>
              </a:spcBef>
            </a:pPr>
            <a:r>
              <a:rPr lang="en-GB" altLang="en-US" sz="2800" u="none" dirty="0"/>
              <a:t>But, Lenin failed to provide a clear successor on his death. This led to four years of bitter struggle.</a:t>
            </a:r>
          </a:p>
        </p:txBody>
      </p:sp>
      <p:pic>
        <p:nvPicPr>
          <p:cNvPr id="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9452" y="4968280"/>
            <a:ext cx="2338388"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Box 4"/>
          <p:cNvSpPr txBox="1">
            <a:spLocks noChangeArrowheads="1"/>
          </p:cNvSpPr>
          <p:nvPr/>
        </p:nvSpPr>
        <p:spPr bwMode="auto">
          <a:xfrm>
            <a:off x="549796" y="320080"/>
            <a:ext cx="7476256"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1" hangingPunct="1">
              <a:spcBef>
                <a:spcPct val="50000"/>
              </a:spcBef>
            </a:pPr>
            <a:r>
              <a:rPr lang="en-GB" altLang="en-US" sz="2800" u="none" dirty="0"/>
              <a:t>When Lenin died in 1924, he had been very successful in imposing a communist dictatorship in Russia.</a:t>
            </a:r>
          </a:p>
          <a:p>
            <a:pPr eaLnBrk="1" hangingPunct="1">
              <a:spcBef>
                <a:spcPct val="50000"/>
              </a:spcBef>
            </a:pPr>
            <a:r>
              <a:rPr lang="en-GB" altLang="en-US" sz="2800" u="none" dirty="0"/>
              <a:t>He had defeated all of his opponents and established a strong communist government. As each of the areas formerly belonging to the Tsar came under communist control, they were turned into socialist republics. In 1923 these became the Union of Soviet Socialist Republics (USSR).</a:t>
            </a:r>
          </a:p>
          <a:p>
            <a:pPr eaLnBrk="1" hangingPunct="1">
              <a:spcBef>
                <a:spcPct val="50000"/>
              </a:spcBef>
            </a:pPr>
            <a:endParaRPr lang="en-GB" altLang="en-US" sz="2800" u="none" dirty="0"/>
          </a:p>
        </p:txBody>
      </p:sp>
      <p:pic>
        <p:nvPicPr>
          <p:cNvPr id="5" name="Picture 5" descr="C:\My Documents\My Pictures\Lenin 4.bm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54652" y="548680"/>
            <a:ext cx="3086100" cy="430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1609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wipe(left)">
                                      <p:cBhvr>
                                        <p:cTn id="11" dur="500"/>
                                        <p:tgtEl>
                                          <p:spTgt spid="4">
                                            <p:txEl>
                                              <p:pRg st="0" end="0"/>
                                            </p:txEl>
                                          </p:spTgt>
                                        </p:tgtEl>
                                      </p:cBhvr>
                                    </p:animEffect>
                                  </p:childTnLst>
                                  <p:subTnLst>
                                    <p:audio>
                                      <p:cMediaNode>
                                        <p:cTn display="0" masterRel="sameClick">
                                          <p:stCondLst>
                                            <p:cond evt="begin" delay="0">
                                              <p:tn val="9"/>
                                            </p:cond>
                                          </p:stCondLst>
                                          <p:endCondLst>
                                            <p:cond evt="onStopAudio" delay="0">
                                              <p:tgtEl>
                                                <p:sldTgt/>
                                              </p:tgtEl>
                                            </p:cond>
                                          </p:endCondLst>
                                        </p:cTn>
                                        <p:tgtEl>
                                          <p:sndTgt r:embed="rId3" name="clap.wav"/>
                                        </p:tgtEl>
                                      </p:cMediaNode>
                                    </p:audio>
                                  </p:sub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wipe(left)">
                                      <p:cBhvr>
                                        <p:cTn id="16" dur="500"/>
                                        <p:tgtEl>
                                          <p:spTgt spid="4">
                                            <p:txEl>
                                              <p:pRg st="1" end="1"/>
                                            </p:txEl>
                                          </p:spTgt>
                                        </p:tgtEl>
                                      </p:cBhvr>
                                    </p:animEffect>
                                  </p:childTnLst>
                                  <p:subTnLst>
                                    <p:audio>
                                      <p:cMediaNode>
                                        <p:cTn display="0" masterRel="sameClick">
                                          <p:stCondLst>
                                            <p:cond evt="begin" delay="0">
                                              <p:tn val="14"/>
                                            </p:cond>
                                          </p:stCondLst>
                                          <p:endCondLst>
                                            <p:cond evt="onStopAudio" delay="0">
                                              <p:tgtEl>
                                                <p:sldTgt/>
                                              </p:tgtEl>
                                            </p:cond>
                                          </p:endCondLst>
                                        </p:cTn>
                                        <p:tgtEl>
                                          <p:sndTgt r:embed="rId3" name="clap.wav"/>
                                        </p:tgtEl>
                                      </p:cMediaNode>
                                    </p:audio>
                                  </p:subTnLst>
                                </p:cTn>
                              </p:par>
                            </p:childTnLst>
                          </p:cTn>
                        </p:par>
                      </p:childTnLst>
                    </p:cTn>
                  </p:par>
                  <p:par>
                    <p:cTn id="17" fill="hold">
                      <p:stCondLst>
                        <p:cond delay="indefinite"/>
                      </p:stCondLst>
                      <p:childTnLst>
                        <p:par>
                          <p:cTn id="18" fill="hold">
                            <p:stCondLst>
                              <p:cond delay="0"/>
                            </p:stCondLst>
                            <p:childTnLst>
                              <p:par>
                                <p:cTn id="19" presetID="2" presetClass="entr" presetSubtype="9"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0-#ppt_w/2"/>
                                          </p:val>
                                        </p:tav>
                                        <p:tav tm="100000">
                                          <p:val>
                                            <p:strVal val="#ppt_x"/>
                                          </p:val>
                                        </p:tav>
                                      </p:tavLst>
                                    </p:anim>
                                    <p:anim calcmode="lin" valueType="num">
                                      <p:cBhvr additive="base">
                                        <p:cTn id="22" dur="500" fill="hold"/>
                                        <p:tgtEl>
                                          <p:spTgt spid="3"/>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3" name="clap.wav"/>
                                        </p:tgtEl>
                                      </p:cMediaNode>
                                    </p:audio>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subTnLst>
                                    <p:audio>
                                      <p:cMediaNode>
                                        <p:cTn display="0" masterRel="sameClick">
                                          <p:stCondLst>
                                            <p:cond evt="begin" delay="0">
                                              <p:tn val="25"/>
                                            </p:cond>
                                          </p:stCondLst>
                                          <p:endCondLst>
                                            <p:cond evt="onStopAudio" delay="0">
                                              <p:tgtEl>
                                                <p:sldTgt/>
                                              </p:tgtEl>
                                            </p:cond>
                                          </p:endCondLst>
                                        </p:cTn>
                                        <p:tgtEl>
                                          <p:sndTgt r:embed="rId4" name="carbrak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4"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42212" y="332656"/>
            <a:ext cx="2514600" cy="3124200"/>
          </a:xfrm>
          <a:prstGeom prst="rect">
            <a:avLst/>
          </a:prstGeom>
          <a:noFill/>
          <a:ln>
            <a:noFill/>
          </a:ln>
        </p:spPr>
      </p:pic>
      <p:pic>
        <p:nvPicPr>
          <p:cNvPr id="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94012" y="332656"/>
            <a:ext cx="2514600" cy="3124200"/>
          </a:xfrm>
          <a:prstGeom prst="rect">
            <a:avLst/>
          </a:prstGeom>
          <a:noFill/>
          <a:ln>
            <a:noFill/>
          </a:ln>
        </p:spPr>
      </p:pic>
      <p:sp>
        <p:nvSpPr>
          <p:cNvPr id="4" name="Text Box 4"/>
          <p:cNvSpPr txBox="1">
            <a:spLocks noChangeArrowheads="1"/>
          </p:cNvSpPr>
          <p:nvPr/>
        </p:nvSpPr>
        <p:spPr bwMode="auto">
          <a:xfrm>
            <a:off x="5465812" y="1170856"/>
            <a:ext cx="1295400" cy="1552575"/>
          </a:xfrm>
          <a:prstGeom prst="rect">
            <a:avLst/>
          </a:prstGeom>
          <a:noFill/>
          <a:ln>
            <a:noFill/>
          </a:ln>
          <a:effec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spcBef>
                <a:spcPct val="50000"/>
              </a:spcBef>
            </a:pPr>
            <a:r>
              <a:rPr lang="en-GB" altLang="en-US" u="none"/>
              <a:t>Who would succeed Lenin?</a:t>
            </a:r>
          </a:p>
        </p:txBody>
      </p:sp>
      <p:sp>
        <p:nvSpPr>
          <p:cNvPr id="5" name="AutoShape 5"/>
          <p:cNvSpPr>
            <a:spLocks noChangeArrowheads="1"/>
          </p:cNvSpPr>
          <p:nvPr/>
        </p:nvSpPr>
        <p:spPr bwMode="auto">
          <a:xfrm>
            <a:off x="2570212" y="3533056"/>
            <a:ext cx="2514600" cy="2819400"/>
          </a:xfrm>
          <a:prstGeom prst="upArrowCallout">
            <a:avLst>
              <a:gd name="adj1" fmla="val 25000"/>
              <a:gd name="adj2" fmla="val 25000"/>
              <a:gd name="adj3" fmla="val 18687"/>
              <a:gd name="adj4" fmla="val 66667"/>
            </a:avLst>
          </a:prstGeom>
          <a:noFill/>
          <a:ln w="9525">
            <a:solidFill>
              <a:schemeClr val="tx1"/>
            </a:solidFill>
            <a:miter lim="800000"/>
            <a:headEnd/>
            <a:tailEnd/>
          </a:ln>
          <a:effectLst/>
        </p:spPr>
        <p:txBody>
          <a:bodyPr wrap="none" anchor="ct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t>Trotsky – Red Army</a:t>
            </a:r>
          </a:p>
          <a:p>
            <a:pPr algn="ctr" eaLnBrk="1" hangingPunct="1"/>
            <a:r>
              <a:rPr lang="en-GB" altLang="en-US" sz="2000" u="none"/>
              <a:t>Commander and </a:t>
            </a:r>
          </a:p>
          <a:p>
            <a:pPr algn="ctr" eaLnBrk="1" hangingPunct="1"/>
            <a:r>
              <a:rPr lang="en-GB" altLang="en-US" sz="2000" u="none"/>
              <a:t>Commisar of Foreign</a:t>
            </a:r>
          </a:p>
          <a:p>
            <a:pPr algn="ctr" eaLnBrk="1" hangingPunct="1"/>
            <a:r>
              <a:rPr lang="en-GB" altLang="en-US" sz="2000" u="none"/>
              <a:t>Affairs</a:t>
            </a:r>
          </a:p>
        </p:txBody>
      </p:sp>
      <p:sp>
        <p:nvSpPr>
          <p:cNvPr id="6" name="AutoShape 6"/>
          <p:cNvSpPr>
            <a:spLocks noChangeArrowheads="1"/>
          </p:cNvSpPr>
          <p:nvPr/>
        </p:nvSpPr>
        <p:spPr bwMode="auto">
          <a:xfrm>
            <a:off x="7142212" y="3609256"/>
            <a:ext cx="2514600" cy="2743200"/>
          </a:xfrm>
          <a:prstGeom prst="upArrowCallout">
            <a:avLst>
              <a:gd name="adj1" fmla="val 25000"/>
              <a:gd name="adj2" fmla="val 25000"/>
              <a:gd name="adj3" fmla="val 18182"/>
              <a:gd name="adj4" fmla="val 66667"/>
            </a:avLst>
          </a:prstGeom>
          <a:noFill/>
          <a:ln w="9525">
            <a:solidFill>
              <a:schemeClr val="tx1"/>
            </a:solidFill>
            <a:miter lim="800000"/>
            <a:headEnd/>
            <a:tailEnd/>
          </a:ln>
          <a:effectLst/>
        </p:spPr>
        <p:txBody>
          <a:bodyPr wrap="none" anchor="ct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t>Stalin – Commisar for</a:t>
            </a:r>
          </a:p>
          <a:p>
            <a:pPr algn="ctr" eaLnBrk="1" hangingPunct="1"/>
            <a:r>
              <a:rPr lang="en-GB" altLang="en-US" sz="2000" u="none"/>
              <a:t>Nationalities</a:t>
            </a:r>
          </a:p>
        </p:txBody>
      </p:sp>
      <p:sp>
        <p:nvSpPr>
          <p:cNvPr id="7" name="Text Box 7"/>
          <p:cNvSpPr txBox="1">
            <a:spLocks noChangeArrowheads="1"/>
          </p:cNvSpPr>
          <p:nvPr/>
        </p:nvSpPr>
        <p:spPr bwMode="auto">
          <a:xfrm>
            <a:off x="5846812" y="3685456"/>
            <a:ext cx="609600" cy="396875"/>
          </a:xfrm>
          <a:prstGeom prst="rect">
            <a:avLst/>
          </a:prstGeom>
          <a:noFill/>
          <a:ln>
            <a:noFill/>
          </a:ln>
          <a:effec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spcBef>
                <a:spcPct val="50000"/>
              </a:spcBef>
            </a:pPr>
            <a:r>
              <a:rPr lang="en-GB" altLang="en-US" sz="2000" u="none"/>
              <a:t>OR</a:t>
            </a:r>
          </a:p>
        </p:txBody>
      </p:sp>
    </p:spTree>
    <p:extLst>
      <p:ext uri="{BB962C8B-B14F-4D97-AF65-F5344CB8AC3E}">
        <p14:creationId xmlns:p14="http://schemas.microsoft.com/office/powerpoint/2010/main" val="320629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drumroll.wav"/>
                                        </p:tgtEl>
                                      </p:cMediaNode>
                                    </p:audio>
                                  </p:subTnLst>
                                </p:cTn>
                              </p:par>
                            </p:childTnLst>
                          </p:cTn>
                        </p:par>
                      </p:childTnLst>
                    </p:cTn>
                  </p:par>
                  <p:par>
                    <p:cTn id="11" fill="hold">
                      <p:stCondLst>
                        <p:cond delay="indefinite"/>
                      </p:stCondLst>
                      <p:childTnLst>
                        <p:par>
                          <p:cTn id="12" fill="hold">
                            <p:stCondLst>
                              <p:cond delay="0"/>
                            </p:stCondLst>
                            <p:childTnLst>
                              <p:par>
                                <p:cTn id="13" presetID="23" presetClass="entr" presetSubtype="528"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3" name="camera.wav"/>
                                        </p:tgtEl>
                                      </p:cMediaNode>
                                    </p:audio>
                                  </p:sub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subTnLst>
                                    <p:audio>
                                      <p:cMediaNode>
                                        <p:cTn display="0" masterRel="sameClick">
                                          <p:stCondLst>
                                            <p:cond evt="begin" delay="0">
                                              <p:tn val="21"/>
                                            </p:cond>
                                          </p:stCondLst>
                                          <p:endCondLst>
                                            <p:cond evt="onStopAudio" delay="0">
                                              <p:tgtEl>
                                                <p:sldTgt/>
                                              </p:tgtEl>
                                            </p:cond>
                                          </p:endCondLst>
                                        </p:cTn>
                                        <p:tgtEl>
                                          <p:sndTgt r:embed="rId4" name="applause.wav"/>
                                        </p:tgtEl>
                                      </p:cMediaNode>
                                    </p:audio>
                                  </p:sub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7"/>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2" name="drumroll.wav"/>
                                        </p:tgtEl>
                                      </p:cMediaNode>
                                    </p:audio>
                                  </p:subTnLst>
                                </p:cTn>
                              </p:par>
                            </p:childTnLst>
                          </p:cTn>
                        </p:par>
                      </p:childTnLst>
                    </p:cTn>
                  </p:par>
                  <p:par>
                    <p:cTn id="28" fill="hold">
                      <p:stCondLst>
                        <p:cond delay="indefinite"/>
                      </p:stCondLst>
                      <p:childTnLst>
                        <p:par>
                          <p:cTn id="29" fill="hold">
                            <p:stCondLst>
                              <p:cond delay="0"/>
                            </p:stCondLst>
                            <p:childTnLst>
                              <p:par>
                                <p:cTn id="30" presetID="23" presetClass="entr" presetSubtype="528"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 calcmode="lin" valueType="num">
                                      <p:cBhvr>
                                        <p:cTn id="34" dur="500" fill="hold"/>
                                        <p:tgtEl>
                                          <p:spTgt spid="2"/>
                                        </p:tgtEl>
                                        <p:attrNameLst>
                                          <p:attrName>ppt_x</p:attrName>
                                        </p:attrNameLst>
                                      </p:cBhvr>
                                      <p:tavLst>
                                        <p:tav tm="0">
                                          <p:val>
                                            <p:fltVal val="0.5"/>
                                          </p:val>
                                        </p:tav>
                                        <p:tav tm="100000">
                                          <p:val>
                                            <p:strVal val="#ppt_x"/>
                                          </p:val>
                                        </p:tav>
                                      </p:tavLst>
                                    </p:anim>
                                    <p:anim calcmode="lin" valueType="num">
                                      <p:cBhvr>
                                        <p:cTn id="35" dur="500" fill="hold"/>
                                        <p:tgtEl>
                                          <p:spTgt spid="2"/>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30"/>
                                            </p:cond>
                                          </p:stCondLst>
                                          <p:endCondLst>
                                            <p:cond evt="onStopAudio" delay="0">
                                              <p:tgtEl>
                                                <p:sldTgt/>
                                              </p:tgtEl>
                                            </p:cond>
                                          </p:endCondLst>
                                        </p:cTn>
                                        <p:tgtEl>
                                          <p:sndTgt r:embed="rId3" name="camera.wav"/>
                                        </p:tgtEl>
                                      </p:cMediaNode>
                                    </p:audio>
                                  </p:sub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down)">
                                      <p:cBhvr>
                                        <p:cTn id="40" dur="500"/>
                                        <p:tgtEl>
                                          <p:spTgt spid="6"/>
                                        </p:tgtEl>
                                      </p:cBhvr>
                                    </p:animEffect>
                                  </p:childTnLst>
                                  <p:subTnLst>
                                    <p:audio>
                                      <p:cMediaNode>
                                        <p:cTn display="0" masterRel="sameClick">
                                          <p:stCondLst>
                                            <p:cond evt="begin" delay="0">
                                              <p:tn val="38"/>
                                            </p:cond>
                                          </p:stCondLst>
                                          <p:endCondLst>
                                            <p:cond evt="onStopAudio" delay="0">
                                              <p:tgtEl>
                                                <p:sldTgt/>
                                              </p:tgtEl>
                                            </p:cond>
                                          </p:endCondLst>
                                        </p:cTn>
                                        <p:tgtEl>
                                          <p:sndTgt r:embed="rId4"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autoUpdateAnimBg="0"/>
      <p:bldP spid="6" grpId="0" animBg="1" autoUpdateAnimBg="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70076" y="1412776"/>
            <a:ext cx="6092825" cy="3046988"/>
          </a:xfrm>
          <a:prstGeom prst="rect">
            <a:avLst/>
          </a:prstGeom>
        </p:spPr>
        <p:txBody>
          <a:bodyPr>
            <a:spAutoFit/>
          </a:bodyPr>
          <a:lstStyle/>
          <a:p>
            <a:pPr algn="ctr">
              <a:spcBef>
                <a:spcPct val="50000"/>
              </a:spcBef>
            </a:pPr>
            <a:r>
              <a:rPr lang="en-GB" altLang="en-US" sz="4800" dirty="0"/>
              <a:t>How did </a:t>
            </a:r>
            <a:r>
              <a:rPr lang="en-GB" altLang="en-US" sz="4800" dirty="0" smtClean="0"/>
              <a:t/>
            </a:r>
            <a:br>
              <a:rPr lang="en-GB" altLang="en-US" sz="4800" dirty="0" smtClean="0"/>
            </a:br>
            <a:r>
              <a:rPr lang="en-GB" altLang="en-US" sz="4800" dirty="0" smtClean="0"/>
              <a:t>Stalin </a:t>
            </a:r>
            <a:r>
              <a:rPr lang="en-GB" altLang="en-US" sz="4800" dirty="0"/>
              <a:t>rule the USSR between </a:t>
            </a:r>
            <a:r>
              <a:rPr lang="en-GB" altLang="en-US" sz="4800" dirty="0" smtClean="0"/>
              <a:t/>
            </a:r>
            <a:br>
              <a:rPr lang="en-GB" altLang="en-US" sz="4800" dirty="0" smtClean="0"/>
            </a:br>
            <a:r>
              <a:rPr lang="en-GB" altLang="en-US" sz="4800" dirty="0" smtClean="0"/>
              <a:t>1928-1941</a:t>
            </a:r>
            <a:r>
              <a:rPr lang="en-GB" altLang="en-US" sz="4800" dirty="0"/>
              <a:t>?</a:t>
            </a:r>
          </a:p>
        </p:txBody>
      </p:sp>
      <p:pic>
        <p:nvPicPr>
          <p:cNvPr id="5" name="Picture 4"/>
          <p:cNvPicPr>
            <a:picLocks noChangeAspect="1"/>
          </p:cNvPicPr>
          <p:nvPr/>
        </p:nvPicPr>
        <p:blipFill>
          <a:blip r:embed="rId2"/>
          <a:stretch>
            <a:fillRect/>
          </a:stretch>
        </p:blipFill>
        <p:spPr>
          <a:xfrm>
            <a:off x="5086300" y="4459764"/>
            <a:ext cx="2277045" cy="2232783"/>
          </a:xfrm>
          <a:prstGeom prst="rect">
            <a:avLst/>
          </a:prstGeom>
          <a:ln>
            <a:noFill/>
          </a:ln>
          <a:effectLst>
            <a:softEdge rad="112500"/>
          </a:effectLst>
        </p:spPr>
      </p:pic>
    </p:spTree>
    <p:extLst>
      <p:ext uri="{BB962C8B-B14F-4D97-AF65-F5344CB8AC3E}">
        <p14:creationId xmlns:p14="http://schemas.microsoft.com/office/powerpoint/2010/main" val="1185242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780" y="260648"/>
            <a:ext cx="11377264" cy="6370975"/>
          </a:xfrm>
          <a:prstGeom prst="rect">
            <a:avLst/>
          </a:prstGeom>
        </p:spPr>
        <p:txBody>
          <a:bodyPr wrap="square">
            <a:spAutoFit/>
          </a:bodyPr>
          <a:lstStyle/>
          <a:p>
            <a:pPr>
              <a:spcBef>
                <a:spcPct val="50000"/>
              </a:spcBef>
              <a:defRPr/>
            </a:pPr>
            <a:r>
              <a:rPr lang="en-GB" altLang="en-US" sz="2800" b="1" u="sng" dirty="0"/>
              <a:t>The Struggle for power: Stalin v Trotsky</a:t>
            </a:r>
          </a:p>
          <a:p>
            <a:pPr>
              <a:spcBef>
                <a:spcPct val="50000"/>
              </a:spcBef>
              <a:defRPr/>
            </a:pPr>
            <a:r>
              <a:rPr lang="en-GB" altLang="en-US" dirty="0"/>
              <a:t>After the death of Lenin in 1924, there was a four year power struggle between Josef Stalin and Leon Trotsky over the succession to the Russian leadership.</a:t>
            </a:r>
          </a:p>
          <a:p>
            <a:pPr>
              <a:spcBef>
                <a:spcPct val="50000"/>
              </a:spcBef>
              <a:defRPr/>
            </a:pPr>
            <a:r>
              <a:rPr lang="en-GB" altLang="en-US" dirty="0"/>
              <a:t>Trotsky believed that under his leadership Russia would become a catalyst for the spread of communism across the world. He had been very successful as commander of the Red Army in the civil war and appeared to have Lenin’s support.</a:t>
            </a:r>
          </a:p>
          <a:p>
            <a:pPr>
              <a:spcBef>
                <a:spcPct val="50000"/>
              </a:spcBef>
              <a:defRPr/>
            </a:pPr>
            <a:r>
              <a:rPr lang="en-GB" altLang="en-US" dirty="0"/>
              <a:t>Stalin had not played a significant part in the revolution of 1917, but since then he had gathered control of a number of key posts in the Communist Party. Stalin was determined to win control of Russia for himself. He was not interested in international communism, he wanted to make Russia strong and with himself at its head.</a:t>
            </a:r>
          </a:p>
          <a:p>
            <a:pPr>
              <a:spcBef>
                <a:spcPct val="50000"/>
              </a:spcBef>
              <a:defRPr/>
            </a:pPr>
            <a:r>
              <a:rPr lang="en-GB" altLang="en-US" dirty="0"/>
              <a:t>By 1928 Stalin emerged as the successor to Lenin and Trotsky was forced into exile.</a:t>
            </a:r>
          </a:p>
        </p:txBody>
      </p:sp>
    </p:spTree>
    <p:extLst>
      <p:ext uri="{BB962C8B-B14F-4D97-AF65-F5344CB8AC3E}">
        <p14:creationId xmlns:p14="http://schemas.microsoft.com/office/powerpoint/2010/main" val="3678674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5014292" y="116632"/>
            <a:ext cx="6768752" cy="1815882"/>
          </a:xfrm>
          <a:prstGeom prst="rect">
            <a:avLst/>
          </a:prstGeom>
          <a:noFill/>
          <a:ln>
            <a:noFill/>
          </a:ln>
          <a:effectLst/>
          <a:extLst/>
        </p:spPr>
        <p:txBody>
          <a:bodyPr wrap="square">
            <a:spAutoFit/>
          </a:bodyPr>
          <a:lstStyle/>
          <a:p>
            <a:pPr eaLnBrk="1" hangingPunct="1">
              <a:spcBef>
                <a:spcPct val="50000"/>
              </a:spcBef>
              <a:defRPr/>
            </a:pPr>
            <a:r>
              <a:rPr lang="en-GB" altLang="en-US" sz="2800" dirty="0">
                <a:effectLst>
                  <a:outerShdw blurRad="38100" dist="38100" dir="2700000" algn="tl">
                    <a:srgbClr val="FFFFFF"/>
                  </a:outerShdw>
                </a:effectLst>
              </a:rPr>
              <a:t>Reasons for Stalin’s success</a:t>
            </a:r>
          </a:p>
          <a:p>
            <a:pPr eaLnBrk="1" hangingPunct="1">
              <a:spcBef>
                <a:spcPct val="50000"/>
              </a:spcBef>
              <a:defRPr/>
            </a:pPr>
            <a:r>
              <a:rPr lang="en-GB" altLang="en-US" u="none" dirty="0"/>
              <a:t>When Lenin died he had warned the Communist Party of Sta</a:t>
            </a:r>
            <a:r>
              <a:rPr lang="en-GB" altLang="en-US" u="none" dirty="0">
                <a:effectLst>
                  <a:outerShdw blurRad="38100" dist="38100" dir="2700000" algn="tl">
                    <a:srgbClr val="FFFFFF"/>
                  </a:outerShdw>
                </a:effectLst>
              </a:rPr>
              <a:t>lin’s threat in his ‘Political Testament’.</a:t>
            </a:r>
            <a:endParaRPr lang="en-GB" altLang="en-US" u="none" dirty="0"/>
          </a:p>
        </p:txBody>
      </p:sp>
      <p:pic>
        <p:nvPicPr>
          <p:cNvPr id="3" name="Picture 3" descr="C:\My Documents\My Pictures\Lenin 2.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812" y="1024573"/>
            <a:ext cx="3025775" cy="3733800"/>
          </a:xfrm>
          <a:prstGeom prst="rect">
            <a:avLst/>
          </a:prstGeom>
          <a:noFill/>
          <a:ln>
            <a:noFill/>
          </a:ln>
        </p:spPr>
      </p:pic>
      <p:sp>
        <p:nvSpPr>
          <p:cNvPr id="4" name="AutoShape 4"/>
          <p:cNvSpPr>
            <a:spLocks noChangeArrowheads="1"/>
          </p:cNvSpPr>
          <p:nvPr/>
        </p:nvSpPr>
        <p:spPr bwMode="auto">
          <a:xfrm>
            <a:off x="1197868" y="5273080"/>
            <a:ext cx="3048000" cy="1371600"/>
          </a:xfrm>
          <a:prstGeom prst="wedgeEllipseCallout">
            <a:avLst>
              <a:gd name="adj1" fmla="val -7917"/>
              <a:gd name="adj2" fmla="val -186227"/>
            </a:avLst>
          </a:prstGeom>
          <a:noFill/>
          <a:ln w="9525">
            <a:solidFill>
              <a:schemeClr val="tx1"/>
            </a:solidFill>
            <a:miter lim="800000"/>
            <a:headEnd/>
            <a:tailEnd/>
          </a:ln>
          <a:effec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algn="ctr" eaLnBrk="1" hangingPunct="1"/>
            <a:r>
              <a:rPr lang="en-GB" altLang="en-US" sz="2000" u="none"/>
              <a:t>Comrade Stalin is too rude.</a:t>
            </a:r>
          </a:p>
        </p:txBody>
      </p:sp>
      <p:sp>
        <p:nvSpPr>
          <p:cNvPr id="5" name="AutoShape 5"/>
          <p:cNvSpPr>
            <a:spLocks noChangeArrowheads="1"/>
          </p:cNvSpPr>
          <p:nvPr/>
        </p:nvSpPr>
        <p:spPr bwMode="auto">
          <a:xfrm>
            <a:off x="4870276" y="2276872"/>
            <a:ext cx="3733800" cy="4191000"/>
          </a:xfrm>
          <a:prstGeom prst="wedgeEllipseCallout">
            <a:avLst>
              <a:gd name="adj1" fmla="val -83884"/>
              <a:gd name="adj2" fmla="val -38449"/>
            </a:avLst>
          </a:prstGeom>
          <a:noFill/>
          <a:ln w="9525">
            <a:solidFill>
              <a:schemeClr val="tx1"/>
            </a:solidFill>
            <a:miter lim="800000"/>
            <a:headEnd/>
            <a:tailEnd/>
          </a:ln>
          <a:effectLst/>
          <a:extLst/>
        </p:spPr>
        <p:txBody>
          <a:bodyPr/>
          <a:lstStyle/>
          <a:p>
            <a:pPr algn="ctr" eaLnBrk="1" hangingPunct="1">
              <a:defRPr/>
            </a:pPr>
            <a:r>
              <a:rPr lang="en-GB" altLang="en-US" sz="2000" u="none"/>
              <a:t>Comrade Stalin, having become General Sec</a:t>
            </a:r>
            <a:r>
              <a:rPr lang="en-GB" altLang="en-US" sz="2000" u="none">
                <a:effectLst>
                  <a:outerShdw blurRad="38100" dist="38100" dir="2700000" algn="tl">
                    <a:srgbClr val="FFFFFF"/>
                  </a:outerShdw>
                </a:effectLst>
              </a:rPr>
              <a:t>re</a:t>
            </a:r>
            <a:r>
              <a:rPr lang="en-GB" altLang="en-US" sz="2000" u="none"/>
              <a:t>tary, has great power in his hands, and I am not sure that he always knows how to use that power with sufficient caution.</a:t>
            </a:r>
          </a:p>
        </p:txBody>
      </p:sp>
    </p:spTree>
    <p:extLst>
      <p:ext uri="{BB962C8B-B14F-4D97-AF65-F5344CB8AC3E}">
        <p14:creationId xmlns:p14="http://schemas.microsoft.com/office/powerpoint/2010/main" val="873133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subTnLst>
                                    <p:audio>
                                      <p:cMediaNode>
                                        <p:cTn display="0" masterRel="sameClick">
                                          <p:stCondLst>
                                            <p:cond evt="begin" delay="0">
                                              <p:tn val="9"/>
                                            </p:cond>
                                          </p:stCondLst>
                                          <p:endCondLst>
                                            <p:cond evt="onStopAudio" delay="0">
                                              <p:tgtEl>
                                                <p:sldTgt/>
                                              </p:tgtEl>
                                            </p:cond>
                                          </p:endCondLst>
                                        </p:cTn>
                                        <p:tgtEl>
                                          <p:sndTgt r:embed="rId3" name="driveby.wav"/>
                                        </p:tgtEl>
                                      </p:cMediaNode>
                                    </p:audio>
                                  </p:sub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
                                            <p:bg/>
                                          </p:spTgt>
                                        </p:tgtEl>
                                        <p:attrNameLst>
                                          <p:attrName>style.visibility</p:attrName>
                                        </p:attrNameLst>
                                      </p:cBhvr>
                                      <p:to>
                                        <p:strVal val="visible"/>
                                      </p:to>
                                    </p:set>
                                    <p:animEffect transition="in" filter="wipe(left)">
                                      <p:cBhvr>
                                        <p:cTn id="16" dur="500"/>
                                        <p:tgtEl>
                                          <p:spTgt spid="5">
                                            <p:bg/>
                                          </p:spTgt>
                                        </p:tgtEl>
                                      </p:cBhvr>
                                    </p:animEffect>
                                  </p:childTnLst>
                                  <p:subTnLst>
                                    <p:audio>
                                      <p:cMediaNode>
                                        <p:cTn display="0" masterRel="sameClick">
                                          <p:stCondLst>
                                            <p:cond evt="begin" delay="0">
                                              <p:tn val="14"/>
                                            </p:cond>
                                          </p:stCondLst>
                                          <p:endCondLst>
                                            <p:cond evt="onStopAudio" delay="0">
                                              <p:tgtEl>
                                                <p:sldTgt/>
                                              </p:tgtEl>
                                            </p:cond>
                                          </p:endCondLst>
                                        </p:cTn>
                                        <p:tgtEl>
                                          <p:sndTgt r:embed="rId4" name="projctor.wav"/>
                                        </p:tgtEl>
                                      </p:cMediaNode>
                                    </p:audio>
                                  </p:sub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wipe(left)">
                                      <p:cBhvr>
                                        <p:cTn id="21" dur="500"/>
                                        <p:tgtEl>
                                          <p:spTgt spid="5">
                                            <p:txEl>
                                              <p:pRg st="0" end="0"/>
                                            </p:txEl>
                                          </p:spTgt>
                                        </p:tgtEl>
                                      </p:cBhvr>
                                    </p:animEffect>
                                  </p:childTnLst>
                                  <p:subTnLst>
                                    <p:audio>
                                      <p:cMediaNode>
                                        <p:cTn display="0" masterRel="sameClick">
                                          <p:stCondLst>
                                            <p:cond evt="begin" delay="0">
                                              <p:tn val="19"/>
                                            </p:cond>
                                          </p:stCondLst>
                                          <p:endCondLst>
                                            <p:cond evt="onStopAudio" delay="0">
                                              <p:tgtEl>
                                                <p:sldTgt/>
                                              </p:tgtEl>
                                            </p:cond>
                                          </p:endCondLst>
                                        </p:cTn>
                                        <p:tgtEl>
                                          <p:sndTgt r:embed="rId4" name="projctor.wav"/>
                                        </p:tgtEl>
                                      </p:cMediaNode>
                                    </p:audio>
                                  </p:sub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
                                            <p:bg/>
                                          </p:spTgt>
                                        </p:tgtEl>
                                        <p:attrNameLst>
                                          <p:attrName>style.visibility</p:attrName>
                                        </p:attrNameLst>
                                      </p:cBhvr>
                                      <p:to>
                                        <p:strVal val="visible"/>
                                      </p:to>
                                    </p:set>
                                    <p:animEffect transition="in" filter="wipe(left)">
                                      <p:cBhvr>
                                        <p:cTn id="26" dur="500"/>
                                        <p:tgtEl>
                                          <p:spTgt spid="4">
                                            <p:bg/>
                                          </p:spTgt>
                                        </p:tgtEl>
                                      </p:cBhvr>
                                    </p:animEffect>
                                  </p:childTnLst>
                                  <p:subTnLst>
                                    <p:audio>
                                      <p:cMediaNode>
                                        <p:cTn display="0" masterRel="sameClick">
                                          <p:stCondLst>
                                            <p:cond evt="begin" delay="0">
                                              <p:tn val="24"/>
                                            </p:cond>
                                          </p:stCondLst>
                                          <p:endCondLst>
                                            <p:cond evt="onStopAudio" delay="0">
                                              <p:tgtEl>
                                                <p:sldTgt/>
                                              </p:tgtEl>
                                            </p:cond>
                                          </p:endCondLst>
                                        </p:cTn>
                                        <p:tgtEl>
                                          <p:sndTgt r:embed="rId4" name="projctor.wav"/>
                                        </p:tgtEl>
                                      </p:cMediaNode>
                                    </p:audio>
                                  </p:sub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Effect transition="in" filter="wipe(left)">
                                      <p:cBhvr>
                                        <p:cTn id="31" dur="500"/>
                                        <p:tgtEl>
                                          <p:spTgt spid="4">
                                            <p:txEl>
                                              <p:pRg st="0" end="0"/>
                                            </p:txEl>
                                          </p:spTgt>
                                        </p:tgtEl>
                                      </p:cBhvr>
                                    </p:animEffect>
                                  </p:childTnLst>
                                  <p:subTnLst>
                                    <p:audio>
                                      <p:cMediaNode>
                                        <p:cTn display="0" masterRel="sameClick">
                                          <p:stCondLst>
                                            <p:cond evt="begin" delay="0">
                                              <p:tn val="29"/>
                                            </p:cond>
                                          </p:stCondLst>
                                          <p:endCondLst>
                                            <p:cond evt="onStopAudio" delay="0">
                                              <p:tgtEl>
                                                <p:sldTgt/>
                                              </p:tgtEl>
                                            </p:cond>
                                          </p:endCondLst>
                                        </p:cTn>
                                        <p:tgtEl>
                                          <p:sndTgt r:embed="rId4" name="projcto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4" grpId="0" build="p" animBg="1" autoUpdateAnimBg="0"/>
      <p:bldP spid="5" grpId="0" build="p"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780" y="260648"/>
            <a:ext cx="11665296" cy="6494085"/>
          </a:xfrm>
          <a:prstGeom prst="rect">
            <a:avLst/>
          </a:prstGeom>
        </p:spPr>
        <p:txBody>
          <a:bodyPr wrap="square">
            <a:spAutoFit/>
          </a:bodyPr>
          <a:lstStyle/>
          <a:p>
            <a:r>
              <a:rPr lang="en-GB" altLang="en-US" sz="2800" u="sng" dirty="0">
                <a:effectLst>
                  <a:outerShdw blurRad="38100" dist="38100" dir="2700000" algn="tl">
                    <a:srgbClr val="FFFFFF"/>
                  </a:outerShdw>
                </a:effectLst>
              </a:rPr>
              <a:t>Reasons for Stalin’s success</a:t>
            </a:r>
            <a:br>
              <a:rPr lang="en-GB" altLang="en-US" sz="2800" u="sng" dirty="0">
                <a:effectLst>
                  <a:outerShdw blurRad="38100" dist="38100" dir="2700000" algn="tl">
                    <a:srgbClr val="FFFFFF"/>
                  </a:outerShdw>
                </a:effectLst>
              </a:rPr>
            </a:br>
            <a:r>
              <a:rPr lang="en-GB" altLang="en-US" sz="2800" u="sng" dirty="0">
                <a:effectLst>
                  <a:outerShdw blurRad="38100" dist="38100" dir="2700000" algn="tl">
                    <a:srgbClr val="FFFFFF"/>
                  </a:outerShdw>
                </a:effectLst>
              </a:rPr>
              <a:t/>
            </a:r>
            <a:br>
              <a:rPr lang="en-GB" altLang="en-US" sz="2800" u="sng" dirty="0">
                <a:effectLst>
                  <a:outerShdw blurRad="38100" dist="38100" dir="2700000" algn="tl">
                    <a:srgbClr val="FFFFFF"/>
                  </a:outerShdw>
                </a:effectLst>
              </a:rPr>
            </a:br>
            <a:r>
              <a:rPr lang="en-GB" altLang="en-US" dirty="0"/>
              <a:t>Although Lenin had not supported him, Stalin was in a strong position. As General Secretary of the Communist Party Stalin had responsibility for appointing posts in the Party. This meant he could remove opponents and replace them with his supporters. He was also popular in the Party as he wanted to concentrate on turning Russia into a modern, powerful state; this approach was called ‘Socialism in one country’.</a:t>
            </a:r>
            <a:br>
              <a:rPr lang="en-GB" altLang="en-US" dirty="0"/>
            </a:br>
            <a:r>
              <a:rPr lang="en-GB" altLang="en-US" dirty="0"/>
              <a:t/>
            </a:r>
            <a:br>
              <a:rPr lang="en-GB" altLang="en-US" dirty="0"/>
            </a:br>
            <a:r>
              <a:rPr lang="en-GB" altLang="en-US" dirty="0"/>
              <a:t>In contrast Trotsky was much less popular. He had been a Menshevik and had only joined the Bolsheviks in 1917. Trotsky was dismissed as Commissar for War in 1925 and from the Central Committee in in 1926. In 1927 he was expelled from the Communist Party and forced into exile in 1929. Stalin had Trotsky assassinated in Mexico in 1940.</a:t>
            </a:r>
            <a:br>
              <a:rPr lang="en-GB" altLang="en-US" dirty="0"/>
            </a:br>
            <a:r>
              <a:rPr lang="en-GB" altLang="en-US" dirty="0"/>
              <a:t/>
            </a:r>
            <a:br>
              <a:rPr lang="en-GB" altLang="en-US" dirty="0"/>
            </a:br>
            <a:r>
              <a:rPr lang="en-GB" altLang="en-US" dirty="0"/>
              <a:t>Other leading figures of 1917, Kamenev, Zinoviev and Bukharin, were also removed by Stalin.</a:t>
            </a:r>
            <a:endParaRPr lang="en-NZ" dirty="0"/>
          </a:p>
        </p:txBody>
      </p:sp>
    </p:spTree>
    <p:extLst>
      <p:ext uri="{BB962C8B-B14F-4D97-AF65-F5344CB8AC3E}">
        <p14:creationId xmlns:p14="http://schemas.microsoft.com/office/powerpoint/2010/main" val="2264915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My Documents\My Pictures\Stalin.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8628" y="692696"/>
            <a:ext cx="4038505" cy="51082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61764" y="188640"/>
            <a:ext cx="8735045" cy="6555641"/>
          </a:xfrm>
          <a:prstGeom prst="rect">
            <a:avLst/>
          </a:prstGeom>
        </p:spPr>
        <p:txBody>
          <a:bodyPr wrap="square">
            <a:spAutoFit/>
          </a:bodyPr>
          <a:lstStyle/>
          <a:p>
            <a:pPr>
              <a:spcBef>
                <a:spcPct val="50000"/>
              </a:spcBef>
              <a:defRPr/>
            </a:pPr>
            <a:r>
              <a:rPr lang="en-GB" altLang="en-US" sz="2800" b="1" u="sng" dirty="0"/>
              <a:t>Stalin’s dictatorship: purges and propaganda</a:t>
            </a:r>
          </a:p>
          <a:p>
            <a:pPr>
              <a:spcBef>
                <a:spcPct val="50000"/>
              </a:spcBef>
              <a:defRPr/>
            </a:pPr>
            <a:r>
              <a:rPr lang="en-GB" altLang="en-US" dirty="0"/>
              <a:t>Even with his opponents removed, Stalin still felt insecure. He conducted a policy of purges between 1934-1938. Millions were arrested, executed or sent to labour camps.</a:t>
            </a:r>
          </a:p>
          <a:p>
            <a:pPr>
              <a:spcBef>
                <a:spcPct val="50000"/>
              </a:spcBef>
              <a:defRPr/>
            </a:pPr>
            <a:r>
              <a:rPr lang="en-GB" altLang="en-US" dirty="0"/>
              <a:t>Stalin used the NKVD, the secret police, to undertake the ‘Great Terror’. Stalin purged:</a:t>
            </a:r>
          </a:p>
          <a:p>
            <a:pPr>
              <a:spcBef>
                <a:spcPct val="50000"/>
              </a:spcBef>
              <a:buFontTx/>
              <a:buChar char="•"/>
              <a:defRPr/>
            </a:pPr>
            <a:r>
              <a:rPr lang="en-GB" altLang="en-US" dirty="0"/>
              <a:t> 90% of the army’s top officers,</a:t>
            </a:r>
          </a:p>
          <a:p>
            <a:pPr>
              <a:spcBef>
                <a:spcPct val="50000"/>
              </a:spcBef>
              <a:buFontTx/>
              <a:buChar char="•"/>
              <a:defRPr/>
            </a:pPr>
            <a:r>
              <a:rPr lang="en-GB" altLang="en-US" dirty="0"/>
              <a:t> every admiral in the navy,</a:t>
            </a:r>
          </a:p>
          <a:p>
            <a:pPr>
              <a:spcBef>
                <a:spcPct val="50000"/>
              </a:spcBef>
              <a:buFontTx/>
              <a:buChar char="•"/>
              <a:defRPr/>
            </a:pPr>
            <a:r>
              <a:rPr lang="en-GB" altLang="en-US" dirty="0"/>
              <a:t> 1 million Communist Party members,</a:t>
            </a:r>
          </a:p>
          <a:p>
            <a:pPr>
              <a:spcBef>
                <a:spcPct val="50000"/>
              </a:spcBef>
              <a:buFontTx/>
              <a:buChar char="•"/>
              <a:defRPr/>
            </a:pPr>
            <a:r>
              <a:rPr lang="en-GB" altLang="en-US" dirty="0"/>
              <a:t> some 20 million ordinary Russians.</a:t>
            </a:r>
          </a:p>
          <a:p>
            <a:pPr>
              <a:spcBef>
                <a:spcPct val="50000"/>
              </a:spcBef>
              <a:defRPr/>
            </a:pPr>
            <a:r>
              <a:rPr lang="en-GB" altLang="en-US" dirty="0"/>
              <a:t>At the same time Stalin encouraged a cult of personality. Propaganda was used to make people aware of the part Stalin was playing in every aspect of life – work, home and leisure.</a:t>
            </a:r>
          </a:p>
        </p:txBody>
      </p:sp>
    </p:spTree>
    <p:extLst>
      <p:ext uri="{BB962C8B-B14F-4D97-AF65-F5344CB8AC3E}">
        <p14:creationId xmlns:p14="http://schemas.microsoft.com/office/powerpoint/2010/main" val="1613014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noChangeArrowheads="1"/>
          </p:cNvSpPr>
          <p:nvPr/>
        </p:nvSpPr>
        <p:spPr bwMode="auto">
          <a:xfrm>
            <a:off x="3358108" y="2060848"/>
            <a:ext cx="6248400" cy="4114800"/>
          </a:xfrm>
          <a:prstGeom prst="wedgeRoundRectCallout">
            <a:avLst>
              <a:gd name="adj1" fmla="val -74083"/>
              <a:gd name="adj2" fmla="val -55171"/>
              <a:gd name="adj3" fmla="val 16667"/>
            </a:avLst>
          </a:prstGeom>
          <a:noFill/>
          <a:ln w="9525">
            <a:solidFill>
              <a:schemeClr val="tx1"/>
            </a:solidFill>
            <a:miter lim="800000"/>
            <a:headEnd/>
            <a:tailEnd/>
          </a:ln>
          <a:effectLst/>
          <a:extLst/>
        </p:spPr>
        <p:txBody>
          <a:bodyPr/>
          <a:lstStyle/>
          <a:p>
            <a:pPr algn="ctr" eaLnBrk="1" hangingPunct="1">
              <a:defRPr/>
            </a:pPr>
            <a:endParaRPr lang="en-US" altLang="en-US">
              <a:effectLst>
                <a:outerShdw blurRad="38100" dist="38100" dir="2700000" algn="tl">
                  <a:srgbClr val="FFFFFF"/>
                </a:outerShdw>
              </a:effectLst>
            </a:endParaRPr>
          </a:p>
        </p:txBody>
      </p:sp>
      <p:sp>
        <p:nvSpPr>
          <p:cNvPr id="3" name="Rectangle 3"/>
          <p:cNvSpPr txBox="1">
            <a:spLocks noChangeArrowheads="1"/>
          </p:cNvSpPr>
          <p:nvPr/>
        </p:nvSpPr>
        <p:spPr>
          <a:xfrm>
            <a:off x="3662908" y="2289448"/>
            <a:ext cx="5943600" cy="3200400"/>
          </a:xfrm>
          <a:prstGeom prst="rect">
            <a:avLst/>
          </a:prstGeom>
          <a:noFill/>
          <a:effectLst/>
        </p:spPr>
        <p:txBody>
          <a:bodyPr vert="horz" lIns="121899" tIns="60949" rIns="121899" bIns="60949" rtlCol="0" anchor="b" anchorCtr="0">
            <a:normAutofit/>
          </a:bodyPr>
          <a:lst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a:lstStyle>
          <a:p>
            <a:pPr>
              <a:defRPr/>
            </a:pPr>
            <a:r>
              <a:rPr lang="en-GB" altLang="en-US" sz="2400" u="sng" smtClean="0">
                <a:effectLst>
                  <a:outerShdw blurRad="38100" dist="38100" dir="2700000" algn="tl">
                    <a:srgbClr val="FFFFFF"/>
                  </a:outerShdw>
                </a:effectLst>
                <a:latin typeface="Arial" panose="020B0604020202020204" pitchFamily="34" charset="0"/>
                <a:cs typeface="Arial" panose="020B0604020202020204" pitchFamily="34" charset="0"/>
              </a:rPr>
              <a:t>Reasons for Collectivisation</a:t>
            </a:r>
            <a:r>
              <a:rPr lang="en-GB" altLang="en-US" sz="2000" b="1" smtClean="0">
                <a:latin typeface="Arial" panose="020B0604020202020204" pitchFamily="34" charset="0"/>
                <a:cs typeface="Arial" panose="020B0604020202020204" pitchFamily="34" charset="0"/>
              </a:rPr>
              <a:t/>
            </a:r>
            <a:br>
              <a:rPr lang="en-GB" altLang="en-US" sz="2000" b="1" smtClean="0">
                <a:latin typeface="Arial" panose="020B0604020202020204" pitchFamily="34" charset="0"/>
                <a:cs typeface="Arial" panose="020B0604020202020204" pitchFamily="34" charset="0"/>
              </a:rPr>
            </a:br>
            <a:r>
              <a:rPr lang="en-GB" altLang="en-US" sz="2000" b="1" smtClean="0">
                <a:latin typeface="Arial" panose="020B0604020202020204" pitchFamily="34" charset="0"/>
                <a:cs typeface="Arial" panose="020B0604020202020204" pitchFamily="34" charset="0"/>
              </a:rPr>
              <a:t/>
            </a:r>
            <a:br>
              <a:rPr lang="en-GB" altLang="en-US" sz="2000" b="1" smtClean="0">
                <a:latin typeface="Arial" panose="020B0604020202020204" pitchFamily="34" charset="0"/>
                <a:cs typeface="Arial" panose="020B0604020202020204" pitchFamily="34" charset="0"/>
              </a:rPr>
            </a:br>
            <a:r>
              <a:rPr lang="en-GB" altLang="en-US" sz="2000" b="1" smtClean="0">
                <a:latin typeface="Arial" panose="020B0604020202020204" pitchFamily="34" charset="0"/>
                <a:cs typeface="Arial" panose="020B0604020202020204" pitchFamily="34" charset="0"/>
              </a:rPr>
              <a:t>Agriculture is developing slowly, comrades. This is because we have about 25</a:t>
            </a:r>
            <a:r>
              <a:rPr lang="en-GB" altLang="en-US" sz="2000" b="1" i="1" smtClean="0">
                <a:latin typeface="Arial" panose="020B0604020202020204" pitchFamily="34" charset="0"/>
                <a:cs typeface="Arial" panose="020B0604020202020204" pitchFamily="34" charset="0"/>
              </a:rPr>
              <a:t> </a:t>
            </a:r>
            <a:r>
              <a:rPr lang="en-GB" altLang="en-US" sz="2000" b="1" smtClean="0">
                <a:latin typeface="Arial" panose="020B0604020202020204" pitchFamily="34" charset="0"/>
                <a:cs typeface="Arial" panose="020B0604020202020204" pitchFamily="34" charset="0"/>
              </a:rPr>
              <a:t>million individually owned farms. They are the most primitive and undeveloped form of economy. </a:t>
            </a:r>
            <a:br>
              <a:rPr lang="en-GB" altLang="en-US" sz="2000" b="1" smtClean="0">
                <a:latin typeface="Arial" panose="020B0604020202020204" pitchFamily="34" charset="0"/>
                <a:cs typeface="Arial" panose="020B0604020202020204" pitchFamily="34" charset="0"/>
              </a:rPr>
            </a:br>
            <a:r>
              <a:rPr lang="en-GB" altLang="en-US" sz="2000" b="1" smtClean="0">
                <a:latin typeface="Arial" panose="020B0604020202020204" pitchFamily="34" charset="0"/>
                <a:cs typeface="Arial" panose="020B0604020202020204" pitchFamily="34" charset="0"/>
              </a:rPr>
              <a:t/>
            </a:r>
            <a:br>
              <a:rPr lang="en-GB" altLang="en-US" sz="2000" b="1" smtClean="0">
                <a:latin typeface="Arial" panose="020B0604020202020204" pitchFamily="34" charset="0"/>
                <a:cs typeface="Arial" panose="020B0604020202020204" pitchFamily="34" charset="0"/>
              </a:rPr>
            </a:br>
            <a:r>
              <a:rPr lang="en-GB" altLang="en-US" sz="2000" b="1" smtClean="0">
                <a:latin typeface="Arial" panose="020B0604020202020204" pitchFamily="34" charset="0"/>
                <a:cs typeface="Arial" panose="020B0604020202020204" pitchFamily="34" charset="0"/>
              </a:rPr>
              <a:t>We must do our utmost to develop large farms and to convert them into grain factories for the country organised on a modem scientific basis.</a:t>
            </a:r>
          </a:p>
        </p:txBody>
      </p:sp>
      <p:sp>
        <p:nvSpPr>
          <p:cNvPr id="4" name="Text Box 4"/>
          <p:cNvSpPr txBox="1">
            <a:spLocks noChangeArrowheads="1"/>
          </p:cNvSpPr>
          <p:nvPr/>
        </p:nvSpPr>
        <p:spPr bwMode="auto">
          <a:xfrm>
            <a:off x="1453108" y="536848"/>
            <a:ext cx="3489176" cy="641350"/>
          </a:xfrm>
          <a:prstGeom prst="rect">
            <a:avLst/>
          </a:prstGeom>
          <a:noFill/>
          <a:ln>
            <a:noFill/>
          </a:ln>
          <a:effectLst/>
          <a:extLst/>
        </p:spPr>
        <p:txBody>
          <a:bodyPr wrap="square">
            <a:spAutoFit/>
          </a:bodyPr>
          <a:lstStyle/>
          <a:p>
            <a:pPr eaLnBrk="1" hangingPunct="1">
              <a:spcBef>
                <a:spcPct val="50000"/>
              </a:spcBef>
              <a:defRPr/>
            </a:pPr>
            <a:r>
              <a:rPr lang="en-GB" altLang="en-US" sz="3600" b="1" u="sng" dirty="0"/>
              <a:t>Stalin in 1928</a:t>
            </a:r>
          </a:p>
        </p:txBody>
      </p:sp>
    </p:spTree>
    <p:extLst>
      <p:ext uri="{BB962C8B-B14F-4D97-AF65-F5344CB8AC3E}">
        <p14:creationId xmlns:p14="http://schemas.microsoft.com/office/powerpoint/2010/main" val="2066143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P spid="4"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1764" y="404664"/>
            <a:ext cx="11521280" cy="6309420"/>
          </a:xfrm>
          <a:prstGeom prst="rect">
            <a:avLst/>
          </a:prstGeom>
        </p:spPr>
        <p:txBody>
          <a:bodyPr wrap="square">
            <a:spAutoFit/>
          </a:bodyPr>
          <a:lstStyle/>
          <a:p>
            <a:pPr>
              <a:spcBef>
                <a:spcPct val="50000"/>
              </a:spcBef>
              <a:defRPr/>
            </a:pPr>
            <a:r>
              <a:rPr lang="en-GB" altLang="en-US" sz="3200" b="1" u="sng" dirty="0"/>
              <a:t>Collectivisation</a:t>
            </a:r>
          </a:p>
          <a:p>
            <a:pPr>
              <a:spcBef>
                <a:spcPct val="50000"/>
              </a:spcBef>
              <a:defRPr/>
            </a:pPr>
            <a:r>
              <a:rPr lang="en-GB" altLang="en-US" dirty="0"/>
              <a:t>In the late 1920s, Russia suffered a food crisis. To feed starving workers, Stalin ordered the seizure of grain from the farmers. But, just as happened under War Communism, the peasants hid food or produced less. In 1929 Stalin announced the collectivisation of farms.</a:t>
            </a:r>
          </a:p>
          <a:p>
            <a:pPr>
              <a:spcBef>
                <a:spcPct val="50000"/>
              </a:spcBef>
              <a:defRPr/>
            </a:pPr>
            <a:r>
              <a:rPr lang="en-GB" altLang="en-US" dirty="0"/>
              <a:t>The most common was the Kolkhoz in which land was joined together and the former owners worked together and shared everything. Stalin persuaded peasants to join by attacking the Kulaks, peasants that had grown as a result of the NEP.</a:t>
            </a:r>
            <a:endParaRPr lang="en-GB" altLang="en-US" dirty="0">
              <a:effectLst>
                <a:outerShdw blurRad="38100" dist="38100" dir="2700000" algn="tl">
                  <a:srgbClr val="FFFFFF"/>
                </a:outerShdw>
              </a:effectLst>
            </a:endParaRPr>
          </a:p>
          <a:p>
            <a:pPr>
              <a:spcBef>
                <a:spcPct val="50000"/>
              </a:spcBef>
              <a:defRPr/>
            </a:pPr>
            <a:r>
              <a:rPr lang="en-GB" altLang="en-US" dirty="0">
                <a:cs typeface="Arial" panose="020B0604020202020204" pitchFamily="34" charset="0"/>
              </a:rPr>
              <a:t>Collectivisation had limited success and a terrible human cost, between 10 to 15 million people died as a result.</a:t>
            </a:r>
            <a:r>
              <a:rPr lang="en-GB" altLang="en-US" dirty="0"/>
              <a:t> </a:t>
            </a:r>
            <a:r>
              <a:rPr lang="en-GB" altLang="en-US" dirty="0">
                <a:cs typeface="Arial" panose="020B0604020202020204" pitchFamily="34" charset="0"/>
              </a:rPr>
              <a:t>Between 1931 and 1932, there was a famine in Russia as not enough food was being produced. By 1939, Russia was producing the same amount of food as it had in 1928. Collectivisation was clearly a disaster and the problem was even worse as its population had increased by 20 million - all of whom needed feeding</a:t>
            </a:r>
            <a:r>
              <a:rPr lang="en-GB" altLang="en-US" dirty="0" smtClean="0">
                <a:cs typeface="Arial" panose="020B0604020202020204" pitchFamily="34" charset="0"/>
              </a:rPr>
              <a:t>.</a:t>
            </a:r>
            <a:endParaRPr lang="en-GB" altLang="en-US" dirty="0"/>
          </a:p>
        </p:txBody>
      </p:sp>
    </p:spTree>
    <p:extLst>
      <p:ext uri="{BB962C8B-B14F-4D97-AF65-F5344CB8AC3E}">
        <p14:creationId xmlns:p14="http://schemas.microsoft.com/office/powerpoint/2010/main" val="2366736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My Documents\My Pictures\Giants of the Five Year Plan 1933.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86"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p:cNvSpPr>
            <a:spLocks noChangeArrowheads="1"/>
          </p:cNvSpPr>
          <p:nvPr/>
        </p:nvSpPr>
        <p:spPr bwMode="auto">
          <a:xfrm>
            <a:off x="549796" y="2793521"/>
            <a:ext cx="10868369" cy="3539430"/>
          </a:xfrm>
          <a:prstGeom prst="rect">
            <a:avLst/>
          </a:prstGeom>
          <a:solidFill>
            <a:srgbClr val="99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defRPr/>
            </a:pPr>
            <a:r>
              <a:rPr lang="en-GB" altLang="en-US" dirty="0">
                <a:effectLst>
                  <a:outerShdw blurRad="38100" dist="38100" dir="2700000" algn="tl">
                    <a:srgbClr val="FFFFFF"/>
                  </a:outerShdw>
                </a:effectLst>
              </a:rPr>
              <a:t>The Five Year Plans</a:t>
            </a:r>
          </a:p>
          <a:p>
            <a:pPr eaLnBrk="1" hangingPunct="1">
              <a:spcBef>
                <a:spcPct val="50000"/>
              </a:spcBef>
              <a:defRPr/>
            </a:pPr>
            <a:r>
              <a:rPr lang="en-GB" altLang="en-US" sz="2000" u="none" dirty="0"/>
              <a:t>Stalin believed that industry could only develop through state control. Under GOSPLAN, three Five Year Plans set targets between 1928-1941 to increase production.</a:t>
            </a:r>
          </a:p>
          <a:p>
            <a:pPr eaLnBrk="1" hangingPunct="1">
              <a:spcBef>
                <a:spcPct val="50000"/>
              </a:spcBef>
              <a:defRPr/>
            </a:pPr>
            <a:r>
              <a:rPr lang="en-GB" altLang="en-US" sz="2000" u="none" dirty="0"/>
              <a:t>Russian industry changed enormously. New towns such as Magnitogorsk grew up and large projects such as the Dnieper hydroelectric dam were developed. The USSR became a major industrial country.</a:t>
            </a:r>
          </a:p>
          <a:p>
            <a:pPr eaLnBrk="1" hangingPunct="1">
              <a:spcBef>
                <a:spcPct val="50000"/>
              </a:spcBef>
              <a:defRPr/>
            </a:pPr>
            <a:r>
              <a:rPr lang="en-GB" altLang="en-US" sz="2000" u="none" dirty="0"/>
              <a:t>The human cost was high. Forced labour killed millions, working conditions were poor and hours of work were long.</a:t>
            </a:r>
          </a:p>
          <a:p>
            <a:pPr eaLnBrk="1" hangingPunct="1">
              <a:spcBef>
                <a:spcPct val="50000"/>
              </a:spcBef>
              <a:defRPr/>
            </a:pPr>
            <a:endParaRPr lang="en-GB" altLang="en-US" sz="2000" dirty="0"/>
          </a:p>
        </p:txBody>
      </p:sp>
      <p:sp>
        <p:nvSpPr>
          <p:cNvPr id="4" name="AutoShape 4"/>
          <p:cNvSpPr>
            <a:spLocks noChangeArrowheads="1"/>
          </p:cNvSpPr>
          <p:nvPr/>
        </p:nvSpPr>
        <p:spPr bwMode="auto">
          <a:xfrm>
            <a:off x="4006180" y="431860"/>
            <a:ext cx="5789692" cy="1905000"/>
          </a:xfrm>
          <a:prstGeom prst="wedgeRectCallout">
            <a:avLst>
              <a:gd name="adj1" fmla="val -67542"/>
              <a:gd name="adj2" fmla="val 783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1" hangingPunct="1"/>
            <a:r>
              <a:rPr lang="en-GB" altLang="en-US" sz="2000" u="none" dirty="0"/>
              <a:t>We are 50-100 years behind the advanced countries. We must make up this gap in ten years. Either we do it or they crush us.</a:t>
            </a:r>
          </a:p>
          <a:p>
            <a:pPr eaLnBrk="1" hangingPunct="1"/>
            <a:endParaRPr lang="en-GB" altLang="en-US" sz="2000" u="none" dirty="0"/>
          </a:p>
          <a:p>
            <a:pPr eaLnBrk="1" hangingPunct="1"/>
            <a:r>
              <a:rPr lang="en-GB" altLang="en-US" sz="2000" u="none" dirty="0"/>
              <a:t>Stalin 1931</a:t>
            </a:r>
          </a:p>
        </p:txBody>
      </p:sp>
    </p:spTree>
    <p:extLst>
      <p:ext uri="{BB962C8B-B14F-4D97-AF65-F5344CB8AC3E}">
        <p14:creationId xmlns:p14="http://schemas.microsoft.com/office/powerpoint/2010/main" val="237249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2" name="drumroll.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wipe(left)">
                                      <p:cBhvr>
                                        <p:cTn id="12" dur="500"/>
                                        <p:tgtEl>
                                          <p:spTgt spid="3">
                                            <p:bg/>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ashreg.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left)">
                                      <p:cBhvr>
                                        <p:cTn id="17" dur="500"/>
                                        <p:tgtEl>
                                          <p:spTgt spid="3">
                                            <p:txEl>
                                              <p:pRg st="0" end="0"/>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3" name="cashreg.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left)">
                                      <p:cBhvr>
                                        <p:cTn id="22" dur="500"/>
                                        <p:tgtEl>
                                          <p:spTgt spid="3">
                                            <p:txEl>
                                              <p:pRg st="1" end="1"/>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3" name="cashreg.wav"/>
                                        </p:tgtEl>
                                      </p:cMediaNode>
                                    </p:audio>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left)">
                                      <p:cBhvr>
                                        <p:cTn id="27" dur="500"/>
                                        <p:tgtEl>
                                          <p:spTgt spid="3">
                                            <p:txEl>
                                              <p:pRg st="2" end="2"/>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3" name="cashreg.wav"/>
                                        </p:tgtEl>
                                      </p:cMediaNode>
                                    </p:audio>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wipe(left)">
                                      <p:cBhvr>
                                        <p:cTn id="32" dur="500"/>
                                        <p:tgtEl>
                                          <p:spTgt spid="3">
                                            <p:txEl>
                                              <p:pRg st="3" end="3"/>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3"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autoUpdateAnimBg="0"/>
      <p:bldP spid="4"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My Documents\My Pictures\Fourth year of the Five Year Plan.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9044" y="222920"/>
            <a:ext cx="3097213"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C:\My Documents\My Pictures\Russian worker.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2244" y="908720"/>
            <a:ext cx="3124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C:\My Documents\My Pictures\Help build the gigantic factories.bm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25444" y="1823120"/>
            <a:ext cx="293687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WordArt 5"/>
          <p:cNvSpPr>
            <a:spLocks noChangeArrowheads="1" noChangeShapeType="1" noTextEdit="1"/>
          </p:cNvSpPr>
          <p:nvPr/>
        </p:nvSpPr>
        <p:spPr bwMode="auto">
          <a:xfrm>
            <a:off x="1341884" y="5633120"/>
            <a:ext cx="5678760" cy="1108248"/>
          </a:xfrm>
          <a:prstGeom prst="rect">
            <a:avLst/>
          </a:prstGeom>
          <a:extLst>
            <a:ext uri="{AF507438-7753-43E0-B8FC-AC1667EBCBE1}">
              <a14:hiddenEffects xmlns:a14="http://schemas.microsoft.com/office/drawing/2010/main">
                <a:effectLst/>
              </a14:hiddenEffects>
            </a:ext>
          </a:extLst>
        </p:spPr>
        <p:txBody>
          <a:bodyPr wrap="none" fromWordArt="1">
            <a:prstTxWarp prst="textCanDown">
              <a:avLst>
                <a:gd name="adj" fmla="val 33333"/>
              </a:avLst>
            </a:prstTxWarp>
          </a:bodyPr>
          <a:lstStyle/>
          <a:p>
            <a:pPr algn="ctr" eaLnBrk="1" hangingPunct="1">
              <a:defRPr/>
            </a:pPr>
            <a:r>
              <a:rPr lang="en-NZ" sz="4400" b="1" kern="10" dirty="0">
                <a:ln w="9525">
                  <a:solidFill>
                    <a:srgbClr val="000000"/>
                  </a:solidFill>
                  <a:round/>
                  <a:headEnd/>
                  <a:tailEnd/>
                </a:ln>
                <a:solidFill>
                  <a:schemeClr val="bg1"/>
                </a:solidFill>
                <a:cs typeface="Times New Roman" panose="02020603050405020304" pitchFamily="18" charset="0"/>
              </a:rPr>
              <a:t>Propaganda of the Five Year Plans</a:t>
            </a:r>
          </a:p>
        </p:txBody>
      </p:sp>
    </p:spTree>
    <p:extLst>
      <p:ext uri="{BB962C8B-B14F-4D97-AF65-F5344CB8AC3E}">
        <p14:creationId xmlns:p14="http://schemas.microsoft.com/office/powerpoint/2010/main" val="3693204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drumroll.wav"/>
                                        </p:tgtEl>
                                      </p:cMediaNode>
                                    </p:audio>
                                  </p:sub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drumroll.wav"/>
                                        </p:tgtEl>
                                      </p:cMediaNode>
                                    </p:audio>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subTnLst>
                                    <p:audio>
                                      <p:cMediaNode>
                                        <p:cTn display="0" masterRel="sameClick">
                                          <p:stCondLst>
                                            <p:cond evt="begin" delay="0">
                                              <p:tn val="15"/>
                                            </p:cond>
                                          </p:stCondLst>
                                          <p:endCondLst>
                                            <p:cond evt="onStopAudio" delay="0">
                                              <p:tgtEl>
                                                <p:sldTgt/>
                                              </p:tgtEl>
                                            </p:cond>
                                          </p:endCondLst>
                                        </p:cTn>
                                        <p:tgtEl>
                                          <p:sndTgt r:embed="rId2" name="drumroll.wav"/>
                                        </p:tgtEl>
                                      </p:cMediaNode>
                                    </p:audio>
                                  </p:sub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subTnLst>
                                    <p:audio>
                                      <p:cMediaNode>
                                        <p:cTn display="0" masterRel="sameClick">
                                          <p:stCondLst>
                                            <p:cond evt="begin" delay="0">
                                              <p:tn val="20"/>
                                            </p:cond>
                                          </p:stCondLst>
                                          <p:endCondLst>
                                            <p:cond evt="onStopAudio" delay="0">
                                              <p:tgtEl>
                                                <p:sldTgt/>
                                              </p:tgtEl>
                                            </p:cond>
                                          </p:endCondLst>
                                        </p:cTn>
                                        <p:tgtEl>
                                          <p:sndTgt r:embed="rId3"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9756" y="764704"/>
            <a:ext cx="11999069" cy="5262979"/>
          </a:xfrm>
          <a:prstGeom prst="rect">
            <a:avLst/>
          </a:prstGeom>
        </p:spPr>
        <p:txBody>
          <a:bodyPr wrap="square">
            <a:spAutoFit/>
          </a:bodyPr>
          <a:lstStyle/>
          <a:p>
            <a:pPr>
              <a:spcBef>
                <a:spcPct val="50000"/>
              </a:spcBef>
              <a:defRPr/>
            </a:pPr>
            <a:r>
              <a:rPr lang="en-GB" altLang="en-US" dirty="0">
                <a:effectLst>
                  <a:outerShdw blurRad="38100" dist="38100" dir="2700000" algn="tl">
                    <a:srgbClr val="FFFFFF"/>
                  </a:outerShdw>
                </a:effectLst>
              </a:rPr>
              <a:t>The effects of Stalin’s rule on men and women</a:t>
            </a:r>
          </a:p>
          <a:p>
            <a:pPr>
              <a:spcBef>
                <a:spcPct val="50000"/>
              </a:spcBef>
              <a:defRPr/>
            </a:pPr>
            <a:r>
              <a:rPr lang="en-GB" altLang="en-US" dirty="0"/>
              <a:t>Millions of people suffered in Stalin’s purges – workers, peasants and members of the Communist Party itself. </a:t>
            </a:r>
          </a:p>
          <a:p>
            <a:pPr>
              <a:spcBef>
                <a:spcPct val="50000"/>
              </a:spcBef>
              <a:defRPr/>
            </a:pPr>
            <a:r>
              <a:rPr lang="en-GB" altLang="en-US" dirty="0"/>
              <a:t>There was brutality, persecution, executions and forced labour. Millions died of starvation and over-work. The shops were empty ; clothes were dull and badly made and household items difficult to find. Although the USSR was a Communist state, the dictatorship of Stalin was just as complete, and in some ways even more bloody, than that of Hitler.</a:t>
            </a:r>
          </a:p>
          <a:p>
            <a:pPr>
              <a:spcBef>
                <a:spcPct val="50000"/>
              </a:spcBef>
              <a:defRPr/>
            </a:pPr>
            <a:r>
              <a:rPr lang="en-GB" altLang="en-US" dirty="0"/>
              <a:t>But despite these appalling tragedies, there were some positive aspects to Stalin’s rule.</a:t>
            </a:r>
          </a:p>
          <a:p>
            <a:pPr>
              <a:spcBef>
                <a:spcPct val="50000"/>
              </a:spcBef>
              <a:defRPr/>
            </a:pPr>
            <a:r>
              <a:rPr lang="en-GB" altLang="en-US" dirty="0"/>
              <a:t>For example schools were built and social insurance schemes were introduced. Russia became a modern industrial country</a:t>
            </a:r>
            <a:r>
              <a:rPr lang="en-GB" altLang="en-US" dirty="0" smtClean="0"/>
              <a:t>.</a:t>
            </a:r>
            <a:endParaRPr lang="en-GB" altLang="en-US" dirty="0"/>
          </a:p>
        </p:txBody>
      </p:sp>
    </p:spTree>
    <p:extLst>
      <p:ext uri="{BB962C8B-B14F-4D97-AF65-F5344CB8AC3E}">
        <p14:creationId xmlns:p14="http://schemas.microsoft.com/office/powerpoint/2010/main" val="3695039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4419600" y="244475"/>
            <a:ext cx="7147420" cy="6278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defRPr/>
            </a:pPr>
            <a:r>
              <a:rPr lang="en-GB" altLang="en-US" sz="2800" b="1" u="sng" dirty="0"/>
              <a:t>The Great Patriotic War 1941-1945</a:t>
            </a:r>
          </a:p>
          <a:p>
            <a:pPr eaLnBrk="1" hangingPunct="1">
              <a:defRPr/>
            </a:pPr>
            <a:endParaRPr lang="en-GB" altLang="en-US" dirty="0">
              <a:effectLst>
                <a:outerShdw blurRad="38100" dist="38100" dir="2700000" algn="tl">
                  <a:srgbClr val="FFFFFF"/>
                </a:outerShdw>
              </a:effectLst>
            </a:endParaRPr>
          </a:p>
          <a:p>
            <a:pPr eaLnBrk="1" hangingPunct="1">
              <a:defRPr/>
            </a:pPr>
            <a:r>
              <a:rPr lang="en-GB" altLang="en-US" sz="2200" u="none" dirty="0"/>
              <a:t>When Germany attacked the USSR in 1941, Stalin used the same ruthlessness to defend his country. </a:t>
            </a:r>
          </a:p>
          <a:p>
            <a:pPr eaLnBrk="1" hangingPunct="1">
              <a:defRPr/>
            </a:pPr>
            <a:endParaRPr lang="en-GB" altLang="en-US" sz="2200" u="none" dirty="0"/>
          </a:p>
          <a:p>
            <a:pPr eaLnBrk="1" hangingPunct="1">
              <a:defRPr/>
            </a:pPr>
            <a:r>
              <a:rPr lang="en-GB" altLang="en-US" sz="2200" u="none" dirty="0"/>
              <a:t>The defence of the USSR was the bloodiest war in history and cost the lives of millions of people and the destruction of thousands of villages, towns and cities.</a:t>
            </a:r>
          </a:p>
          <a:p>
            <a:pPr eaLnBrk="1" hangingPunct="1">
              <a:defRPr/>
            </a:pPr>
            <a:endParaRPr lang="en-GB" altLang="en-US" sz="2200" u="none" dirty="0"/>
          </a:p>
          <a:p>
            <a:pPr eaLnBrk="1" hangingPunct="1">
              <a:defRPr/>
            </a:pPr>
            <a:r>
              <a:rPr lang="en-GB" altLang="en-US" sz="2200" u="none" dirty="0"/>
              <a:t>The final victory in 1945 was, like everything else, put down to the personal leadership of Stalin by the Soviet propaganda machine.</a:t>
            </a:r>
          </a:p>
          <a:p>
            <a:pPr eaLnBrk="1" hangingPunct="1">
              <a:defRPr/>
            </a:pPr>
            <a:endParaRPr lang="en-GB" altLang="en-US" sz="2200" u="none" dirty="0"/>
          </a:p>
          <a:p>
            <a:pPr eaLnBrk="1" hangingPunct="1">
              <a:defRPr/>
            </a:pPr>
            <a:r>
              <a:rPr lang="en-GB" altLang="en-US" sz="2200" u="none" dirty="0"/>
              <a:t>After the war, Stalin built up the USSR as a superpower, in opposition to the USA. This conflict was known as the Cold War. Stalin died in 1953.</a:t>
            </a:r>
          </a:p>
          <a:p>
            <a:pPr eaLnBrk="1" hangingPunct="1">
              <a:defRPr/>
            </a:pPr>
            <a:endParaRPr lang="en-GB" altLang="en-US" sz="2000" u="none" dirty="0"/>
          </a:p>
        </p:txBody>
      </p:sp>
      <p:pic>
        <p:nvPicPr>
          <p:cNvPr id="3" name="Picture 3" descr="C:\My Documents\My Pictures\Long live the Great Stalin 1938.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4145487"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WordArt 4"/>
          <p:cNvSpPr>
            <a:spLocks noChangeArrowheads="1" noChangeShapeType="1" noTextEdit="1"/>
          </p:cNvSpPr>
          <p:nvPr/>
        </p:nvSpPr>
        <p:spPr bwMode="auto">
          <a:xfrm>
            <a:off x="609600" y="4648200"/>
            <a:ext cx="3302471" cy="9906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eaLnBrk="1" hangingPunct="1">
              <a:defRPr/>
            </a:pPr>
            <a:r>
              <a:rPr lang="en-NZ" sz="2800" kern="10" dirty="0">
                <a:ln w="9525">
                  <a:solidFill>
                    <a:srgbClr val="000000"/>
                  </a:solidFill>
                  <a:round/>
                  <a:headEnd/>
                  <a:tailEnd/>
                </a:ln>
                <a:solidFill>
                  <a:srgbClr val="FF0000"/>
                </a:solidFill>
                <a:latin typeface="Arial Black" panose="020B0A04020102020204" pitchFamily="34" charset="0"/>
              </a:rPr>
              <a:t>Long live the </a:t>
            </a:r>
          </a:p>
          <a:p>
            <a:pPr algn="ctr" eaLnBrk="1" hangingPunct="1">
              <a:defRPr/>
            </a:pPr>
            <a:r>
              <a:rPr lang="en-NZ" sz="2800" kern="10" dirty="0">
                <a:ln w="9525">
                  <a:solidFill>
                    <a:srgbClr val="000000"/>
                  </a:solidFill>
                  <a:round/>
                  <a:headEnd/>
                  <a:tailEnd/>
                </a:ln>
                <a:solidFill>
                  <a:srgbClr val="FF0000"/>
                </a:solidFill>
                <a:latin typeface="Arial Black" panose="020B0A04020102020204" pitchFamily="34" charset="0"/>
              </a:rPr>
              <a:t>great Stalin 1938</a:t>
            </a:r>
          </a:p>
        </p:txBody>
      </p:sp>
    </p:spTree>
    <p:extLst>
      <p:ext uri="{BB962C8B-B14F-4D97-AF65-F5344CB8AC3E}">
        <p14:creationId xmlns:p14="http://schemas.microsoft.com/office/powerpoint/2010/main" val="2497948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par>
                    <p:cTn id="7" fill="hold">
                      <p:stCondLst>
                        <p:cond delay="indefinite"/>
                      </p:stCondLst>
                      <p:childTnLst>
                        <p:par>
                          <p:cTn id="8" fill="hold">
                            <p:stCondLst>
                              <p:cond delay="0"/>
                            </p:stCondLst>
                            <p:childTnLst>
                              <p:par>
                                <p:cTn id="9" presetID="3"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subTnLst>
                                    <p:audio>
                                      <p:cMediaNode>
                                        <p:cTn display="0" masterRel="sameClick">
                                          <p:stCondLst>
                                            <p:cond evt="begin" delay="0">
                                              <p:tn val="9"/>
                                            </p:cond>
                                          </p:stCondLst>
                                          <p:endCondLst>
                                            <p:cond evt="onStopAudio" delay="0">
                                              <p:tgtEl>
                                                <p:sldTgt/>
                                              </p:tgtEl>
                                            </p:cond>
                                          </p:endCondLst>
                                        </p:cTn>
                                        <p:tgtEl>
                                          <p:sndTgt r:embed="rId2" name="applause.wav"/>
                                        </p:tgtEl>
                                      </p:cMediaNode>
                                    </p:audio>
                                  </p:sub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wipe(left)">
                                      <p:cBhvr>
                                        <p:cTn id="15" dur="500"/>
                                        <p:tgtEl>
                                          <p:spTgt spid="2">
                                            <p:txEl>
                                              <p:pRg st="0" end="0"/>
                                            </p:txEl>
                                          </p:spTgt>
                                        </p:tgtEl>
                                      </p:cBhvr>
                                    </p:animEffect>
                                  </p:childTnLst>
                                  <p:subTnLst>
                                    <p:audio>
                                      <p:cMediaNode>
                                        <p:cTn display="0" masterRel="sameClick">
                                          <p:stCondLst>
                                            <p:cond evt="begin" delay="0">
                                              <p:tn val="13"/>
                                            </p:cond>
                                          </p:stCondLst>
                                          <p:endCondLst>
                                            <p:cond evt="onStopAudio" delay="0">
                                              <p:tgtEl>
                                                <p:sldTgt/>
                                              </p:tgtEl>
                                            </p:cond>
                                          </p:endCondLst>
                                        </p:cTn>
                                        <p:tgtEl>
                                          <p:sndTgt r:embed="rId3" name="chimes.wav"/>
                                        </p:tgtEl>
                                      </p:cMediaNode>
                                    </p:audio>
                                  </p:sub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wipe(left)">
                                      <p:cBhvr>
                                        <p:cTn id="20" dur="500"/>
                                        <p:tgtEl>
                                          <p:spTgt spid="2">
                                            <p:txEl>
                                              <p:pRg st="2" end="2"/>
                                            </p:txEl>
                                          </p:spTgt>
                                        </p:tgtEl>
                                      </p:cBhvr>
                                    </p:animEffect>
                                  </p:childTnLst>
                                  <p:subTnLst>
                                    <p:audio>
                                      <p:cMediaNode>
                                        <p:cTn display="0" masterRel="sameClick">
                                          <p:stCondLst>
                                            <p:cond evt="begin" delay="0">
                                              <p:tn val="18"/>
                                            </p:cond>
                                          </p:stCondLst>
                                          <p:endCondLst>
                                            <p:cond evt="onStopAudio" delay="0">
                                              <p:tgtEl>
                                                <p:sldTgt/>
                                              </p:tgtEl>
                                            </p:cond>
                                          </p:endCondLst>
                                        </p:cTn>
                                        <p:tgtEl>
                                          <p:sndTgt r:embed="rId3" name="chimes.wav"/>
                                        </p:tgtEl>
                                      </p:cMediaNode>
                                    </p:audio>
                                  </p:sub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wipe(left)">
                                      <p:cBhvr>
                                        <p:cTn id="25" dur="500"/>
                                        <p:tgtEl>
                                          <p:spTgt spid="2">
                                            <p:txEl>
                                              <p:pRg st="4" end="4"/>
                                            </p:txEl>
                                          </p:spTgt>
                                        </p:tgtEl>
                                      </p:cBhvr>
                                    </p:animEffect>
                                  </p:childTnLst>
                                  <p:subTnLst>
                                    <p:audio>
                                      <p:cMediaNode>
                                        <p:cTn display="0" masterRel="sameClick">
                                          <p:stCondLst>
                                            <p:cond evt="begin" delay="0">
                                              <p:tn val="23"/>
                                            </p:cond>
                                          </p:stCondLst>
                                          <p:endCondLst>
                                            <p:cond evt="onStopAudio" delay="0">
                                              <p:tgtEl>
                                                <p:sldTgt/>
                                              </p:tgtEl>
                                            </p:cond>
                                          </p:endCondLst>
                                        </p:cTn>
                                        <p:tgtEl>
                                          <p:sndTgt r:embed="rId3" name="chimes.wav"/>
                                        </p:tgtEl>
                                      </p:cMediaNode>
                                    </p:audio>
                                  </p:sub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Effect transition="in" filter="wipe(left)">
                                      <p:cBhvr>
                                        <p:cTn id="30" dur="500"/>
                                        <p:tgtEl>
                                          <p:spTgt spid="2">
                                            <p:txEl>
                                              <p:pRg st="6" end="6"/>
                                            </p:txEl>
                                          </p:spTgt>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wipe(left)">
                                      <p:cBhvr>
                                        <p:cTn id="35" dur="500"/>
                                        <p:tgtEl>
                                          <p:spTgt spid="2">
                                            <p:txEl>
                                              <p:pRg st="8" end="8"/>
                                            </p:txEl>
                                          </p:spTgt>
                                        </p:tgtEl>
                                      </p:cBhvr>
                                    </p:animEffect>
                                  </p:childTnLst>
                                  <p:subTnLst>
                                    <p:audio>
                                      <p:cMediaNode>
                                        <p:cTn display="0" masterRel="sameClick">
                                          <p:stCondLst>
                                            <p:cond evt="begin" delay="0">
                                              <p:tn val="33"/>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theme/theme1.xml><?xml version="1.0" encoding="utf-8"?>
<a:theme xmlns:a="http://schemas.openxmlformats.org/drawingml/2006/main" name="Crimson landscape design templat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ln w="1905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TF03460512.potx" id="{FAD57A1D-FD3F-410E-BC16-DC0572F34EA3}" vid="{8B1535A0-4296-40FA-BB7E-C6BB75A63359}"/>
    </a:ext>
  </a:extLst>
</a:theme>
</file>

<file path=ppt/theme/theme2.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Crimson landscape design slides</Template>
  <TotalTime>433</TotalTime>
  <Words>3559</Words>
  <Application>Microsoft Office PowerPoint</Application>
  <PresentationFormat>Custom</PresentationFormat>
  <Paragraphs>204</Paragraphs>
  <Slides>42</Slides>
  <Notes>1</Notes>
  <HiddenSlides>0</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50" baseType="lpstr">
      <vt:lpstr>Algerian</vt:lpstr>
      <vt:lpstr>Arial</vt:lpstr>
      <vt:lpstr>Arial Black</vt:lpstr>
      <vt:lpstr>Cambria</vt:lpstr>
      <vt:lpstr>Century Gothic</vt:lpstr>
      <vt:lpstr>Times New Roman</vt:lpstr>
      <vt:lpstr>Crimson landscape design template</vt:lpstr>
      <vt:lpstr>Bitmap Image</vt:lpstr>
      <vt:lpstr>Causes of the 1917 Russian Revolution</vt:lpstr>
      <vt:lpstr>PowerPoint Presentation</vt:lpstr>
      <vt:lpstr>PowerPoint Presentation</vt:lpstr>
      <vt:lpstr>PowerPoint Presentation</vt:lpstr>
      <vt:lpstr>PowerPoint Presentation</vt:lpstr>
      <vt:lpstr>PowerPoint Presentation</vt:lpstr>
      <vt:lpstr>Russia and World War i</vt:lpstr>
      <vt:lpstr>PowerPoint Presentation</vt:lpstr>
      <vt:lpstr>PowerPoint Presentation</vt:lpstr>
      <vt:lpstr>PowerPoint Presentation</vt:lpstr>
      <vt:lpstr>PowerPoint Presentation</vt:lpstr>
      <vt:lpstr>Rise of the Bolsheviks</vt:lpstr>
      <vt:lpstr>               Bolsheviks steps to power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Sacred Heart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Causes of the 1917 Russian Revolution</dc:title>
  <dc:creator>Sarah Jane Clifford</dc:creator>
  <cp:lastModifiedBy>Sarah Jane Clifford</cp:lastModifiedBy>
  <cp:revision>18</cp:revision>
  <dcterms:created xsi:type="dcterms:W3CDTF">2017-01-17T23:53:21Z</dcterms:created>
  <dcterms:modified xsi:type="dcterms:W3CDTF">2017-03-01T21:37:56Z</dcterms:modified>
</cp:coreProperties>
</file>