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2"/>
  </p:notesMasterIdLst>
  <p:handoutMasterIdLst>
    <p:handoutMasterId r:id="rId23"/>
  </p:handoutMasterIdLst>
  <p:sldIdLst>
    <p:sldId id="279" r:id="rId5"/>
    <p:sldId id="280" r:id="rId6"/>
    <p:sldId id="281" r:id="rId7"/>
    <p:sldId id="282" r:id="rId8"/>
    <p:sldId id="283" r:id="rId9"/>
    <p:sldId id="284" r:id="rId10"/>
    <p:sldId id="285" r:id="rId11"/>
    <p:sldId id="286" r:id="rId12"/>
    <p:sldId id="287" r:id="rId13"/>
    <p:sldId id="288" r:id="rId14"/>
    <p:sldId id="289" r:id="rId15"/>
    <p:sldId id="290" r:id="rId16"/>
    <p:sldId id="291" r:id="rId17"/>
    <p:sldId id="292" r:id="rId18"/>
    <p:sldId id="293" r:id="rId19"/>
    <p:sldId id="295" r:id="rId20"/>
    <p:sldId id="294" r:id="rId21"/>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6" pos="383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03447BB-5D67-496B-8E87-E561075AD55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280" autoAdjust="0"/>
  </p:normalViewPr>
  <p:slideViewPr>
    <p:cSldViewPr>
      <p:cViewPr varScale="1">
        <p:scale>
          <a:sx n="83" d="100"/>
          <a:sy n="83" d="100"/>
        </p:scale>
        <p:origin x="614" y="82"/>
      </p:cViewPr>
      <p:guideLst>
        <p:guide orient="horz" pos="2160"/>
        <p:guide pos="3839"/>
      </p:guideLst>
    </p:cSldViewPr>
  </p:slideViewPr>
  <p:notesTextViewPr>
    <p:cViewPr>
      <p:scale>
        <a:sx n="1" d="1"/>
        <a:sy n="1" d="1"/>
      </p:scale>
      <p:origin x="0" y="0"/>
    </p:cViewPr>
  </p:notesTextViewPr>
  <p:notesViewPr>
    <p:cSldViewPr showGuides="1">
      <p:cViewPr varScale="1">
        <p:scale>
          <a:sx n="63" d="100"/>
          <a:sy n="63" d="100"/>
        </p:scale>
        <p:origin x="2838"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954C6E1-AF92-4FB7-A013-0B520EBC30AE}" type="datetimeFigureOut">
              <a:rPr lang="en-US"/>
              <a:t>7/4/2017</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A52D9BF-D574-4807-B36C-9E2A025BE826}" type="slidenum">
              <a:rPr/>
              <a:t>‹#›</a:t>
            </a:fld>
            <a:endParaRPr/>
          </a:p>
        </p:txBody>
      </p:sp>
    </p:spTree>
    <p:extLst>
      <p:ext uri="{BB962C8B-B14F-4D97-AF65-F5344CB8AC3E}">
        <p14:creationId xmlns:p14="http://schemas.microsoft.com/office/powerpoint/2010/main" val="23067921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C10850-0874-4A61-99B4-D613C5E8D9EA}" type="datetimeFigureOut">
              <a:rPr lang="en-US"/>
              <a:t>7/4/2017</a:t>
            </a:fld>
            <a:endParaRP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11EC53-F507-411E-9ADC-FBCFECE09D3D}" type="slidenum">
              <a:rPr/>
              <a:t>‹#›</a:t>
            </a:fld>
            <a:endParaRPr/>
          </a:p>
        </p:txBody>
      </p:sp>
    </p:spTree>
    <p:extLst>
      <p:ext uri="{BB962C8B-B14F-4D97-AF65-F5344CB8AC3E}">
        <p14:creationId xmlns:p14="http://schemas.microsoft.com/office/powerpoint/2010/main" val="758182631"/>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62" name="Rectangle 61"/>
          <p:cNvSpPr/>
          <p:nvPr/>
        </p:nvSpPr>
        <p:spPr bwMode="hidden">
          <a:xfrm>
            <a:off x="0" y="1905001"/>
            <a:ext cx="12188825" cy="2148252"/>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lnSpc>
                <a:spcPct val="90000"/>
              </a:lnSpc>
            </a:pPr>
            <a:endParaRPr sz="3200">
              <a:solidFill>
                <a:schemeClr val="tx2"/>
              </a:solidFill>
            </a:endParaRPr>
          </a:p>
        </p:txBody>
      </p:sp>
      <p:sp>
        <p:nvSpPr>
          <p:cNvPr id="2" name="Title 1"/>
          <p:cNvSpPr>
            <a:spLocks noGrp="1"/>
          </p:cNvSpPr>
          <p:nvPr>
            <p:ph type="ctrTitle"/>
          </p:nvPr>
        </p:nvSpPr>
        <p:spPr>
          <a:xfrm>
            <a:off x="1218883" y="1905002"/>
            <a:ext cx="9751060" cy="2147926"/>
          </a:xfrm>
        </p:spPr>
        <p:txBody>
          <a:bodyPr anchor="ctr">
            <a:normAutofit/>
          </a:bodyPr>
          <a:lstStyle>
            <a:lvl1pPr algn="ctr">
              <a:defRPr sz="4400" cap="all" normalizeH="0" baseline="0"/>
            </a:lvl1pPr>
          </a:lstStyle>
          <a:p>
            <a:r>
              <a:rPr lang="en-US"/>
              <a:t>Click to edit Master title style</a:t>
            </a:r>
            <a:endParaRPr/>
          </a:p>
        </p:txBody>
      </p:sp>
      <p:sp>
        <p:nvSpPr>
          <p:cNvPr id="3" name="Subtitle 2"/>
          <p:cNvSpPr>
            <a:spLocks noGrp="1"/>
          </p:cNvSpPr>
          <p:nvPr>
            <p:ph type="subTitle" idx="1"/>
          </p:nvPr>
        </p:nvSpPr>
        <p:spPr>
          <a:xfrm>
            <a:off x="1218883" y="4140200"/>
            <a:ext cx="9751060" cy="1016000"/>
          </a:xfrm>
        </p:spPr>
        <p:txBody>
          <a:bodyPr>
            <a:normAutofit/>
          </a:bodyPr>
          <a:lstStyle>
            <a:lvl1pPr marL="0" indent="0" algn="ctr">
              <a:spcBef>
                <a:spcPts val="0"/>
              </a:spcBef>
              <a:buNone/>
              <a:defRPr sz="2800">
                <a:solidFill>
                  <a:schemeClr val="tx1"/>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7/4/2017</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1"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1218883" y="1524000"/>
            <a:ext cx="9751060" cy="1992597"/>
          </a:xfrm>
        </p:spPr>
        <p:txBody>
          <a:bodyPr anchor="b" anchorCtr="0">
            <a:noAutofit/>
          </a:bodyPr>
          <a:lstStyle>
            <a:lvl1pPr algn="ctr">
              <a:defRPr sz="4400" b="0" cap="all" baseline="0"/>
            </a:lvl1pPr>
          </a:lstStyle>
          <a:p>
            <a:r>
              <a:rPr lang="en-US"/>
              <a:t>Click to edit Master title style</a:t>
            </a:r>
            <a:endParaRPr/>
          </a:p>
        </p:txBody>
      </p:sp>
      <p:sp>
        <p:nvSpPr>
          <p:cNvPr id="3" name="Text Placeholder 2"/>
          <p:cNvSpPr>
            <a:spLocks noGrp="1"/>
          </p:cNvSpPr>
          <p:nvPr>
            <p:ph type="body" idx="1"/>
          </p:nvPr>
        </p:nvSpPr>
        <p:spPr>
          <a:xfrm>
            <a:off x="1218883" y="3632200"/>
            <a:ext cx="9751060" cy="1016000"/>
          </a:xfrm>
        </p:spPr>
        <p:txBody>
          <a:bodyPr anchor="t" anchorCtr="0">
            <a:noAutofit/>
          </a:bodyPr>
          <a:lstStyle>
            <a:lvl1pPr marL="0" indent="0" algn="ctr">
              <a:spcBef>
                <a:spcPts val="0"/>
              </a:spcBef>
              <a:buNone/>
              <a:defRPr sz="2800">
                <a:solidFill>
                  <a:schemeClr val="tx1"/>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7/4/2017</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914162" y="1803401"/>
            <a:ext cx="4977104" cy="4470400"/>
          </a:xfrm>
        </p:spPr>
        <p:txBody>
          <a:bodyPr>
            <a:normAutofit/>
          </a:bodyPr>
          <a:lstStyle>
            <a:lvl1pPr>
              <a:defRPr sz="2400"/>
            </a:lvl1pPr>
            <a:lvl2pPr>
              <a:defRPr sz="2000"/>
            </a:lvl2pPr>
            <a:lvl3pPr>
              <a:defRPr sz="1800"/>
            </a:lvl3pPr>
            <a:lvl4pPr>
              <a:defRPr sz="1600"/>
            </a:lvl4pPr>
            <a:lvl5pPr>
              <a:defRPr sz="1400"/>
            </a:lvl5pPr>
            <a:lvl6pPr>
              <a:defRPr sz="1400"/>
            </a:lvl6pPr>
            <a:lvl7pPr marL="2669581">
              <a:defRPr sz="1400"/>
            </a:lvl7pPr>
            <a:lvl8pPr marL="2669581">
              <a:defRPr sz="1400"/>
            </a:lvl8pPr>
            <a:lvl9pPr marL="2669581">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97559" y="1803401"/>
            <a:ext cx="4977104" cy="4470400"/>
          </a:xfrm>
        </p:spPr>
        <p:txBody>
          <a:bodyPr>
            <a:normAutofit/>
          </a:bodyPr>
          <a:lstStyle>
            <a:lvl1pPr>
              <a:defRPr sz="2400"/>
            </a:lvl1pPr>
            <a:lvl2pPr>
              <a:defRPr sz="2000"/>
            </a:lvl2pPr>
            <a:lvl3pPr>
              <a:defRPr sz="1800"/>
            </a:lvl3pPr>
            <a:lvl4pPr>
              <a:defRPr sz="1600"/>
            </a:lvl4pPr>
            <a:lvl5pPr>
              <a:defRPr sz="1400"/>
            </a:lvl5pPr>
            <a:lvl6pPr marL="2669581">
              <a:defRPr sz="1400" baseline="0"/>
            </a:lvl6pPr>
            <a:lvl7pPr marL="2669581">
              <a:defRPr sz="1400" baseline="0"/>
            </a:lvl7pPr>
            <a:lvl8pPr marL="2669581">
              <a:defRPr sz="1400" baseline="0"/>
            </a:lvl8pPr>
            <a:lvl9pPr marL="2669581">
              <a:defRPr sz="14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3B9B9059-F1D6-41D0-95CF-D21CAA096B3A}" type="datetimeFigureOut">
              <a:rPr lang="en-US"/>
              <a:t>7/4/2017</a:t>
            </a:fld>
            <a:endParaRPr/>
          </a:p>
        </p:txBody>
      </p:sp>
      <p:sp>
        <p:nvSpPr>
          <p:cNvPr id="7" name="Slide Number Placeholder 6"/>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914162" y="1803400"/>
            <a:ext cx="4977104" cy="914400"/>
          </a:xfrm>
        </p:spPr>
        <p:txBody>
          <a:bodyPr anchor="ctr">
            <a:noAutofit/>
          </a:bodyPr>
          <a:lstStyle>
            <a:lvl1pPr marL="0" indent="0">
              <a:lnSpc>
                <a:spcPct val="80000"/>
              </a:lnSpc>
              <a:spcBef>
                <a:spcPts val="0"/>
              </a:spcBef>
              <a:buNone/>
              <a:defRPr sz="2800" b="0">
                <a:solidFill>
                  <a:schemeClr val="tx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Edit Master text styles</a:t>
            </a:r>
          </a:p>
        </p:txBody>
      </p:sp>
      <p:sp>
        <p:nvSpPr>
          <p:cNvPr id="4" name="Content Placeholder 3"/>
          <p:cNvSpPr>
            <a:spLocks noGrp="1"/>
          </p:cNvSpPr>
          <p:nvPr>
            <p:ph sz="half" idx="2"/>
          </p:nvPr>
        </p:nvSpPr>
        <p:spPr>
          <a:xfrm>
            <a:off x="914162" y="2717800"/>
            <a:ext cx="4977104" cy="3556000"/>
          </a:xfrm>
        </p:spPr>
        <p:txBody>
          <a:bodyPr>
            <a:normAutofit/>
          </a:bodyPr>
          <a:lstStyle>
            <a:lvl1pPr>
              <a:defRPr sz="2400"/>
            </a:lvl1pPr>
            <a:lvl2pPr>
              <a:defRPr sz="2000"/>
            </a:lvl2pPr>
            <a:lvl3pPr>
              <a:defRPr sz="1800"/>
            </a:lvl3pPr>
            <a:lvl4pPr>
              <a:defRPr sz="1600"/>
            </a:lvl4pPr>
            <a:lvl5pPr>
              <a:defRPr sz="1400"/>
            </a:lvl5pPr>
            <a:lvl6pPr marL="2669581">
              <a:defRPr sz="1400"/>
            </a:lvl6pPr>
            <a:lvl7pPr marL="2669581">
              <a:defRPr sz="1400"/>
            </a:lvl7pPr>
            <a:lvl8pPr marL="2669581">
              <a:defRPr sz="1400"/>
            </a:lvl8pPr>
            <a:lvl9pPr marL="2669581">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97559" y="1803400"/>
            <a:ext cx="4977104" cy="914400"/>
          </a:xfrm>
        </p:spPr>
        <p:txBody>
          <a:bodyPr anchor="ctr">
            <a:noAutofit/>
          </a:bodyPr>
          <a:lstStyle>
            <a:lvl1pPr marL="0" indent="0">
              <a:lnSpc>
                <a:spcPct val="80000"/>
              </a:lnSpc>
              <a:spcBef>
                <a:spcPts val="0"/>
              </a:spcBef>
              <a:buNone/>
              <a:defRPr sz="2800" b="0">
                <a:solidFill>
                  <a:schemeClr val="tx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Edit Master text styles</a:t>
            </a:r>
          </a:p>
        </p:txBody>
      </p:sp>
      <p:sp>
        <p:nvSpPr>
          <p:cNvPr id="6" name="Content Placeholder 5"/>
          <p:cNvSpPr>
            <a:spLocks noGrp="1"/>
          </p:cNvSpPr>
          <p:nvPr>
            <p:ph sz="quarter" idx="4"/>
          </p:nvPr>
        </p:nvSpPr>
        <p:spPr>
          <a:xfrm>
            <a:off x="6297559" y="2717800"/>
            <a:ext cx="4977104" cy="3556000"/>
          </a:xfrm>
        </p:spPr>
        <p:txBody>
          <a:bodyPr>
            <a:normAutofit/>
          </a:bodyPr>
          <a:lstStyle>
            <a:lvl1pPr>
              <a:defRPr sz="2400"/>
            </a:lvl1pPr>
            <a:lvl2pPr>
              <a:defRPr sz="2000"/>
            </a:lvl2pPr>
            <a:lvl3pPr>
              <a:defRPr sz="1800"/>
            </a:lvl3pPr>
            <a:lvl4pPr>
              <a:defRPr sz="1600"/>
            </a:lvl4pPr>
            <a:lvl5pPr>
              <a:defRPr sz="1400"/>
            </a:lvl5pPr>
            <a:lvl6pPr marL="2669581">
              <a:defRPr sz="1400"/>
            </a:lvl6pPr>
            <a:lvl7pPr marL="2669581">
              <a:defRPr sz="1400"/>
            </a:lvl7pPr>
            <a:lvl8pPr marL="2669581">
              <a:defRPr sz="1400" baseline="0"/>
            </a:lvl8pPr>
            <a:lvl9pPr marL="2669581">
              <a:defRPr sz="14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3B9B9059-F1D6-41D0-95CF-D21CAA096B3A}" type="datetimeFigureOut">
              <a:rPr lang="en-US"/>
              <a:t>7/4/2017</a:t>
            </a:fld>
            <a:endParaRPr/>
          </a:p>
        </p:txBody>
      </p:sp>
      <p:sp>
        <p:nvSpPr>
          <p:cNvPr id="9" name="Slide Number Placeholder 8"/>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3B9B9059-F1D6-41D0-95CF-D21CAA096B3A}" type="datetimeFigureOut">
              <a:rPr lang="en-US"/>
              <a:t>7/4/2017</a:t>
            </a:fld>
            <a:endParaRPr/>
          </a:p>
        </p:txBody>
      </p:sp>
      <p:sp>
        <p:nvSpPr>
          <p:cNvPr id="5" name="Slide Number Placeholder 4"/>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21163" y="482600"/>
            <a:ext cx="3961368" cy="1422400"/>
          </a:xfrm>
        </p:spPr>
        <p:txBody>
          <a:bodyPr anchor="b">
            <a:noAutofit/>
          </a:bodyPr>
          <a:lstStyle>
            <a:lvl1pPr algn="l">
              <a:defRPr sz="3200" b="0"/>
            </a:lvl1pPr>
          </a:lstStyle>
          <a:p>
            <a:r>
              <a:rPr lang="en-US"/>
              <a:t>Click to edit Master title style</a:t>
            </a:r>
            <a:endParaRPr/>
          </a:p>
        </p:txBody>
      </p:sp>
      <p:sp>
        <p:nvSpPr>
          <p:cNvPr id="20" name="Rectangle 19"/>
          <p:cNvSpPr/>
          <p:nvPr/>
        </p:nvSpPr>
        <p:spPr>
          <a:xfrm>
            <a:off x="0" y="-1115"/>
            <a:ext cx="7618016"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 name="Content Placeholder 2"/>
          <p:cNvSpPr>
            <a:spLocks noGrp="1"/>
          </p:cNvSpPr>
          <p:nvPr>
            <p:ph idx="1"/>
          </p:nvPr>
        </p:nvSpPr>
        <p:spPr bwMode="white">
          <a:xfrm>
            <a:off x="507868" y="482600"/>
            <a:ext cx="6602280" cy="5842001"/>
          </a:xfrm>
        </p:spPr>
        <p:txBody>
          <a:bodyPr>
            <a:normAutofit/>
          </a:bodyPr>
          <a:lstStyle>
            <a:lvl1pPr>
              <a:defRPr sz="2800"/>
            </a:lvl1pPr>
            <a:lvl2pPr>
              <a:defRPr sz="2400"/>
            </a:lvl2pPr>
            <a:lvl3pPr>
              <a:defRPr sz="2000"/>
            </a:lvl3pPr>
            <a:lvl4pPr>
              <a:defRPr sz="18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821163" y="2108200"/>
            <a:ext cx="3961368" cy="4267200"/>
          </a:xfrm>
        </p:spPr>
        <p:txBody>
          <a:bodyPr anchor="t" anchorCtr="0">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Edit Master text styles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6399133" y="1905000"/>
            <a:ext cx="5180251" cy="1727200"/>
          </a:xfrm>
        </p:spPr>
        <p:txBody>
          <a:bodyPr anchor="b" anchorCtr="0">
            <a:normAutofit/>
          </a:bodyPr>
          <a:lstStyle>
            <a:lvl1pPr algn="l">
              <a:defRPr sz="3200" b="0"/>
            </a:lvl1pPr>
          </a:lstStyle>
          <a:p>
            <a:r>
              <a:rPr lang="en-US"/>
              <a:t>Click to edit Master title style</a:t>
            </a:r>
            <a:endParaRPr/>
          </a:p>
        </p:txBody>
      </p:sp>
      <p:sp>
        <p:nvSpPr>
          <p:cNvPr id="9" name="Rectangle 8"/>
          <p:cNvSpPr/>
          <p:nvPr/>
        </p:nvSpPr>
        <p:spPr>
          <a:xfrm>
            <a:off x="0" y="-1115"/>
            <a:ext cx="6093594"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 name="Picture Placeholder 2" descr="An empty placeholder to add an image. Click on the placeholder and select the image that you wish to add.&#10;"/>
          <p:cNvSpPr>
            <a:spLocks noGrp="1"/>
          </p:cNvSpPr>
          <p:nvPr>
            <p:ph type="pic" idx="1"/>
          </p:nvPr>
        </p:nvSpPr>
        <p:spPr>
          <a:xfrm>
            <a:off x="507869" y="482601"/>
            <a:ext cx="5077859" cy="5862706"/>
          </a:xfrm>
          <a:noFill/>
          <a:ln w="9525">
            <a:noFill/>
            <a:miter lim="800000"/>
          </a:ln>
          <a:effectLst/>
        </p:spPr>
        <p:txBody>
          <a:bodyPr>
            <a:normAutofit/>
          </a:bodyPr>
          <a:lstStyle>
            <a:lvl1pPr marL="0" indent="0" algn="ctr">
              <a:buNone/>
              <a:defRPr sz="27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a:p>
        </p:txBody>
      </p:sp>
      <p:sp>
        <p:nvSpPr>
          <p:cNvPr id="4" name="Text Placeholder 3"/>
          <p:cNvSpPr>
            <a:spLocks noGrp="1"/>
          </p:cNvSpPr>
          <p:nvPr>
            <p:ph type="body" sz="half" idx="2"/>
          </p:nvPr>
        </p:nvSpPr>
        <p:spPr>
          <a:xfrm>
            <a:off x="6399133" y="3733800"/>
            <a:ext cx="5180251" cy="1727200"/>
          </a:xfrm>
        </p:spPr>
        <p:txBody>
          <a:bodyPr>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Edit Master text styles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lternate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21163" y="482600"/>
            <a:ext cx="3961368" cy="1422400"/>
          </a:xfrm>
        </p:spPr>
        <p:txBody>
          <a:bodyPr anchor="b" anchorCtr="0">
            <a:normAutofit/>
          </a:bodyPr>
          <a:lstStyle>
            <a:lvl1pPr algn="l">
              <a:defRPr sz="3200" b="0"/>
            </a:lvl1pPr>
          </a:lstStyle>
          <a:p>
            <a:r>
              <a:rPr lang="en-US"/>
              <a:t>Click to edit Master title style</a:t>
            </a:r>
            <a:endParaRPr/>
          </a:p>
        </p:txBody>
      </p:sp>
      <p:sp>
        <p:nvSpPr>
          <p:cNvPr id="9" name="Rectangle 8" descr="&#10;"/>
          <p:cNvSpPr/>
          <p:nvPr/>
        </p:nvSpPr>
        <p:spPr>
          <a:xfrm>
            <a:off x="0" y="-1115"/>
            <a:ext cx="7618016"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 name="Picture Placeholder 2" descr="An empty placeholder to add an image. Click on the placeholder and select the image that you wish to add.&#10;"/>
          <p:cNvSpPr>
            <a:spLocks noGrp="1"/>
          </p:cNvSpPr>
          <p:nvPr>
            <p:ph type="pic" idx="1"/>
          </p:nvPr>
        </p:nvSpPr>
        <p:spPr>
          <a:xfrm>
            <a:off x="507868" y="482600"/>
            <a:ext cx="6602281" cy="5842001"/>
          </a:xfrm>
          <a:noFill/>
          <a:ln w="9525">
            <a:noFill/>
            <a:miter lim="800000"/>
          </a:ln>
          <a:effectLst/>
        </p:spPr>
        <p:txBody>
          <a:bodyPr>
            <a:normAutofit/>
          </a:bodyPr>
          <a:lstStyle>
            <a:lvl1pPr marL="0" indent="0" algn="ctr">
              <a:buNone/>
              <a:defRPr sz="27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dirty="0"/>
          </a:p>
        </p:txBody>
      </p:sp>
      <p:sp>
        <p:nvSpPr>
          <p:cNvPr id="4" name="Text Placeholder 3"/>
          <p:cNvSpPr>
            <a:spLocks noGrp="1"/>
          </p:cNvSpPr>
          <p:nvPr>
            <p:ph type="body" sz="half" idx="2"/>
          </p:nvPr>
        </p:nvSpPr>
        <p:spPr>
          <a:xfrm>
            <a:off x="7821163" y="2108200"/>
            <a:ext cx="3961368" cy="4267200"/>
          </a:xfrm>
        </p:spPr>
        <p:txBody>
          <a:bodyPr>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Edit Master text styles</a:t>
            </a:r>
          </a:p>
        </p:txBody>
      </p:sp>
    </p:spTree>
    <p:extLst>
      <p:ext uri="{BB962C8B-B14F-4D97-AF65-F5344CB8AC3E}">
        <p14:creationId xmlns:p14="http://schemas.microsoft.com/office/powerpoint/2010/main" val="2076303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2669581">
              <a:defRPr baseline="0"/>
            </a:lvl6pPr>
            <a:lvl7pPr marL="2669581">
              <a:defRPr baseline="0"/>
            </a:lvl7pPr>
            <a:lvl8pPr marL="2669581">
              <a:defRPr baseline="0"/>
            </a:lvl8pPr>
            <a:lvl9pPr marL="2669581">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7/4/2017</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40043" y="482599"/>
            <a:ext cx="1843982" cy="5791201"/>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914162" y="482599"/>
            <a:ext cx="9040045" cy="5791201"/>
          </a:xfrm>
        </p:spPr>
        <p:txBody>
          <a:bodyPr vert="eaVert"/>
          <a:lstStyle>
            <a:lvl5pPr>
              <a:defRPr/>
            </a:lvl5pPr>
            <a:lvl6pPr>
              <a:defRPr/>
            </a:lvl6pPr>
            <a:lvl7pPr>
              <a:defRPr/>
            </a:lvl7pPr>
            <a:lvl8pPr>
              <a:defRPr baseline="0"/>
            </a:lvl8pPr>
            <a:lvl9pPr>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7/4/2017</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162" y="482600"/>
            <a:ext cx="10360501" cy="1219200"/>
          </a:xfrm>
          <a:prstGeom prst="rect">
            <a:avLst/>
          </a:prstGeom>
          <a:effectLst/>
        </p:spPr>
        <p:txBody>
          <a:bodyPr vert="horz" lIns="121899" tIns="60949" rIns="121899" bIns="60949" rtlCol="0" anchor="b" anchorCtr="0">
            <a:normAutofit/>
          </a:bodyPr>
          <a:lstStyle/>
          <a:p>
            <a:r>
              <a:rPr lang="en-US"/>
              <a:t>Click to edit Master title style</a:t>
            </a:r>
            <a:endParaRPr/>
          </a:p>
        </p:txBody>
      </p:sp>
      <p:sp>
        <p:nvSpPr>
          <p:cNvPr id="3" name="Text Placeholder 2"/>
          <p:cNvSpPr>
            <a:spLocks noGrp="1"/>
          </p:cNvSpPr>
          <p:nvPr>
            <p:ph type="body" idx="1"/>
          </p:nvPr>
        </p:nvSpPr>
        <p:spPr>
          <a:xfrm>
            <a:off x="914162" y="1803401"/>
            <a:ext cx="10360501" cy="4470400"/>
          </a:xfrm>
          <a:prstGeom prst="rect">
            <a:avLst/>
          </a:prstGeom>
        </p:spPr>
        <p:txBody>
          <a:bodyPr vert="horz" lIns="121899" tIns="60949" rIns="121899" bIns="60949"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914162" y="6375400"/>
            <a:ext cx="7414869" cy="195072"/>
          </a:xfrm>
          <a:prstGeom prst="rect">
            <a:avLst/>
          </a:prstGeom>
        </p:spPr>
        <p:txBody>
          <a:bodyPr vert="horz" lIns="121899" tIns="60949" rIns="121899" bIns="60949" rtlCol="0" anchor="ctr"/>
          <a:lstStyle>
            <a:lvl1pPr algn="l">
              <a:defRPr sz="1100">
                <a:solidFill>
                  <a:schemeClr val="tx1"/>
                </a:solidFill>
              </a:defRPr>
            </a:lvl1pPr>
          </a:lstStyle>
          <a:p>
            <a:endParaRPr/>
          </a:p>
        </p:txBody>
      </p:sp>
      <p:sp>
        <p:nvSpPr>
          <p:cNvPr id="4" name="Date Placeholder 3"/>
          <p:cNvSpPr>
            <a:spLocks noGrp="1"/>
          </p:cNvSpPr>
          <p:nvPr>
            <p:ph type="dt" sz="half" idx="2"/>
          </p:nvPr>
        </p:nvSpPr>
        <p:spPr>
          <a:xfrm>
            <a:off x="8735324" y="6375400"/>
            <a:ext cx="1422030" cy="195072"/>
          </a:xfrm>
          <a:prstGeom prst="rect">
            <a:avLst/>
          </a:prstGeom>
        </p:spPr>
        <p:txBody>
          <a:bodyPr vert="horz" lIns="121899" tIns="60949" rIns="121899" bIns="60949" rtlCol="0" anchor="ctr"/>
          <a:lstStyle>
            <a:lvl1pPr algn="r">
              <a:defRPr sz="1100">
                <a:solidFill>
                  <a:schemeClr val="tx1"/>
                </a:solidFill>
              </a:defRPr>
            </a:lvl1pPr>
          </a:lstStyle>
          <a:p>
            <a:fld id="{3B9B9059-F1D6-41D0-95CF-D21CAA096B3A}" type="datetimeFigureOut">
              <a:rPr lang="en-US"/>
              <a:pPr/>
              <a:t>7/4/2017</a:t>
            </a:fld>
            <a:endParaRPr/>
          </a:p>
        </p:txBody>
      </p:sp>
      <p:sp>
        <p:nvSpPr>
          <p:cNvPr id="6" name="Slide Number Placeholder 5"/>
          <p:cNvSpPr>
            <a:spLocks noGrp="1"/>
          </p:cNvSpPr>
          <p:nvPr>
            <p:ph type="sldNum" sz="quarter" idx="4"/>
          </p:nvPr>
        </p:nvSpPr>
        <p:spPr>
          <a:xfrm>
            <a:off x="10441760" y="6375400"/>
            <a:ext cx="832903" cy="195072"/>
          </a:xfrm>
          <a:prstGeom prst="rect">
            <a:avLst/>
          </a:prstGeom>
        </p:spPr>
        <p:txBody>
          <a:bodyPr vert="horz" lIns="121899" tIns="60949" rIns="121899" bIns="60949" rtlCol="0" anchor="ctr"/>
          <a:lstStyle>
            <a:lvl1pPr algn="r">
              <a:defRPr sz="1100">
                <a:solidFill>
                  <a:schemeClr val="tx1"/>
                </a:solidFill>
              </a:defRPr>
            </a:lvl1pPr>
          </a:lstStyle>
          <a:p>
            <a:fld id="{E5FD5434-F838-4DD4-A17B-1CB1A1850DF4}" type="slidenum">
              <a:rPr/>
              <a:pPr/>
              <a:t>‹#›</a:t>
            </a:fld>
            <a:endParaRPr/>
          </a:p>
        </p:txBody>
      </p:sp>
    </p:spTree>
  </p:cSld>
  <p:clrMap bg1="dk1" tx1="lt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82" r:id="rId10"/>
    <p:sldLayoutId id="2147483678" r:id="rId11"/>
    <p:sldLayoutId id="214748367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80000"/>
        </a:lnSpc>
        <a:spcBef>
          <a:spcPct val="0"/>
        </a:spcBef>
        <a:buNone/>
        <a:defRPr sz="3600" kern="1200" cap="all" baseline="0">
          <a:solidFill>
            <a:schemeClr val="tx1"/>
          </a:solidFill>
          <a:effectLst/>
          <a:latin typeface="+mj-lt"/>
          <a:ea typeface="+mj-ea"/>
          <a:cs typeface="+mj-cs"/>
        </a:defRPr>
      </a:lvl1pPr>
    </p:titleStyle>
    <p:body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China 1928 - 1934</a:t>
            </a:r>
          </a:p>
        </p:txBody>
      </p:sp>
    </p:spTree>
    <p:extLst>
      <p:ext uri="{BB962C8B-B14F-4D97-AF65-F5344CB8AC3E}">
        <p14:creationId xmlns:p14="http://schemas.microsoft.com/office/powerpoint/2010/main" val="1082871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1764" y="764704"/>
            <a:ext cx="11521280" cy="5832648"/>
          </a:xfrm>
        </p:spPr>
        <p:txBody>
          <a:bodyPr>
            <a:normAutofit/>
          </a:bodyPr>
          <a:lstStyle/>
          <a:p>
            <a:r>
              <a:rPr lang="en-NZ" dirty="0"/>
              <a:t>April 1928 – Second Northern campaign to go further North and capture Beijing started with Chiang </a:t>
            </a:r>
            <a:r>
              <a:rPr lang="en-NZ" dirty="0" err="1"/>
              <a:t>Kaishek</a:t>
            </a:r>
            <a:r>
              <a:rPr lang="en-NZ" dirty="0"/>
              <a:t> in charge. </a:t>
            </a:r>
          </a:p>
          <a:p>
            <a:r>
              <a:rPr lang="en-NZ" dirty="0"/>
              <a:t>Chiang had made an alliance with two Northern warlords Feng </a:t>
            </a:r>
            <a:r>
              <a:rPr lang="en-NZ" dirty="0" err="1"/>
              <a:t>Yuxiang</a:t>
            </a:r>
            <a:r>
              <a:rPr lang="en-NZ" dirty="0"/>
              <a:t> and Yan </a:t>
            </a:r>
            <a:r>
              <a:rPr lang="en-NZ" dirty="0" err="1"/>
              <a:t>Xishan</a:t>
            </a:r>
            <a:r>
              <a:rPr lang="en-NZ" dirty="0"/>
              <a:t>. This allowed him to defeat the most powerful warlord Zhang </a:t>
            </a:r>
            <a:r>
              <a:rPr lang="en-NZ" dirty="0" err="1"/>
              <a:t>Zuolin</a:t>
            </a:r>
            <a:r>
              <a:rPr lang="en-NZ" dirty="0"/>
              <a:t>, the ruler of Manchuria. </a:t>
            </a:r>
          </a:p>
          <a:p>
            <a:r>
              <a:rPr lang="en-NZ" dirty="0"/>
              <a:t>Zhang </a:t>
            </a:r>
            <a:r>
              <a:rPr lang="en-NZ" dirty="0" err="1"/>
              <a:t>Zudin</a:t>
            </a:r>
            <a:r>
              <a:rPr lang="en-NZ" dirty="0"/>
              <a:t> was killed in a bomb explosion and his son was murdered. </a:t>
            </a:r>
          </a:p>
          <a:p>
            <a:r>
              <a:rPr lang="en-NZ" dirty="0" err="1"/>
              <a:t>Guomindang</a:t>
            </a:r>
            <a:r>
              <a:rPr lang="en-NZ" dirty="0"/>
              <a:t> was now the most powerful force in China . The Capital transferred to its base in Nanjing </a:t>
            </a:r>
          </a:p>
          <a:p>
            <a:r>
              <a:rPr lang="en-NZ" dirty="0"/>
              <a:t>The National Government set up with a council of </a:t>
            </a:r>
            <a:r>
              <a:rPr lang="en-NZ" dirty="0" err="1"/>
              <a:t>Satate</a:t>
            </a:r>
            <a:r>
              <a:rPr lang="en-NZ" dirty="0"/>
              <a:t> to rule headed by Chiang </a:t>
            </a:r>
            <a:r>
              <a:rPr lang="en-NZ" dirty="0" err="1"/>
              <a:t>Kaishek</a:t>
            </a:r>
            <a:r>
              <a:rPr lang="en-NZ" dirty="0"/>
              <a:t>. </a:t>
            </a:r>
          </a:p>
        </p:txBody>
      </p:sp>
    </p:spTree>
    <p:extLst>
      <p:ext uri="{BB962C8B-B14F-4D97-AF65-F5344CB8AC3E}">
        <p14:creationId xmlns:p14="http://schemas.microsoft.com/office/powerpoint/2010/main" val="1034600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0767" y="188640"/>
            <a:ext cx="10360501" cy="793080"/>
          </a:xfrm>
        </p:spPr>
        <p:txBody>
          <a:bodyPr/>
          <a:lstStyle/>
          <a:p>
            <a:r>
              <a:rPr lang="en-NZ" dirty="0"/>
              <a:t>Reality </a:t>
            </a:r>
          </a:p>
        </p:txBody>
      </p:sp>
      <p:sp>
        <p:nvSpPr>
          <p:cNvPr id="3" name="Content Placeholder 2"/>
          <p:cNvSpPr>
            <a:spLocks noGrp="1"/>
          </p:cNvSpPr>
          <p:nvPr>
            <p:ph idx="1"/>
          </p:nvPr>
        </p:nvSpPr>
        <p:spPr>
          <a:xfrm>
            <a:off x="333772" y="1124744"/>
            <a:ext cx="11449272" cy="5400600"/>
          </a:xfrm>
        </p:spPr>
        <p:txBody>
          <a:bodyPr>
            <a:normAutofit fontScale="85000" lnSpcReduction="20000"/>
          </a:bodyPr>
          <a:lstStyle/>
          <a:p>
            <a:r>
              <a:rPr lang="en-NZ" dirty="0"/>
              <a:t>China was not really united </a:t>
            </a:r>
          </a:p>
          <a:p>
            <a:r>
              <a:rPr lang="en-NZ" dirty="0"/>
              <a:t>Northern warlords never fully accepted his authority </a:t>
            </a:r>
          </a:p>
          <a:p>
            <a:r>
              <a:rPr lang="en-NZ" dirty="0"/>
              <a:t>Rebelled 1929 – Civil War and it became a battle between Feng and Yan v Chiang</a:t>
            </a:r>
          </a:p>
          <a:p>
            <a:r>
              <a:rPr lang="en-NZ" dirty="0"/>
              <a:t>It was difficult to rule due to size, gangs of bandits traumatising whole districts. </a:t>
            </a:r>
          </a:p>
          <a:p>
            <a:r>
              <a:rPr lang="en-NZ" dirty="0"/>
              <a:t>Survivors of communists explosions retreated to Jiangxi province and set up a Chinese Soviet Republic called Jiangxi Soviet and Mao </a:t>
            </a:r>
            <a:r>
              <a:rPr lang="en-NZ" dirty="0" err="1"/>
              <a:t>Zedog</a:t>
            </a:r>
            <a:r>
              <a:rPr lang="en-NZ" dirty="0"/>
              <a:t> was their political leader. Zhu De was their military leader. De had gained support </a:t>
            </a:r>
            <a:r>
              <a:rPr lang="en-NZ" dirty="0" err="1"/>
              <a:t>bu</a:t>
            </a:r>
            <a:r>
              <a:rPr lang="en-NZ" dirty="0"/>
              <a:t> dividing up land among the farming population, abolished arranged marriages and created Peasant Councils. </a:t>
            </a:r>
          </a:p>
          <a:p>
            <a:r>
              <a:rPr lang="en-NZ" dirty="0"/>
              <a:t>Chiang also saw Jiangxi Soviet as a threat so he organised elimination campaigns against them between 1930 -1934. </a:t>
            </a:r>
          </a:p>
          <a:p>
            <a:r>
              <a:rPr lang="en-NZ" dirty="0"/>
              <a:t>Armies outnumbered soviets but the campaign failed due to the use of guerrilla warfare tactics. However, this allowed Chiang to capture communist villages ad 1,000,000 peasants died as a result of attacks and starvation </a:t>
            </a:r>
          </a:p>
          <a:p>
            <a:r>
              <a:rPr lang="en-NZ" dirty="0"/>
              <a:t>Many criticised Mao’s tactics. </a:t>
            </a:r>
          </a:p>
        </p:txBody>
      </p:sp>
    </p:spTree>
    <p:extLst>
      <p:ext uri="{BB962C8B-B14F-4D97-AF65-F5344CB8AC3E}">
        <p14:creationId xmlns:p14="http://schemas.microsoft.com/office/powerpoint/2010/main" val="1402354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162" y="482600"/>
            <a:ext cx="10360501" cy="714152"/>
          </a:xfrm>
        </p:spPr>
        <p:txBody>
          <a:bodyPr/>
          <a:lstStyle/>
          <a:p>
            <a:r>
              <a:rPr lang="en-NZ" dirty="0"/>
              <a:t>The Long March – Background </a:t>
            </a:r>
          </a:p>
        </p:txBody>
      </p:sp>
      <p:sp>
        <p:nvSpPr>
          <p:cNvPr id="3" name="Content Placeholder 2"/>
          <p:cNvSpPr>
            <a:spLocks noGrp="1"/>
          </p:cNvSpPr>
          <p:nvPr>
            <p:ph idx="1"/>
          </p:nvPr>
        </p:nvSpPr>
        <p:spPr>
          <a:xfrm>
            <a:off x="261764" y="1196752"/>
            <a:ext cx="11665296" cy="5472608"/>
          </a:xfrm>
        </p:spPr>
        <p:txBody>
          <a:bodyPr/>
          <a:lstStyle/>
          <a:p>
            <a:r>
              <a:rPr lang="en-NZ" dirty="0"/>
              <a:t>This was the 5</a:t>
            </a:r>
            <a:r>
              <a:rPr lang="en-NZ" baseline="30000" dirty="0"/>
              <a:t>th</a:t>
            </a:r>
            <a:r>
              <a:rPr lang="en-NZ" dirty="0"/>
              <a:t> Campaign – Chiang ‘blockaded’ the communists by surrounding the Jiangxi province with 500,000 troops, then advanced by building blockhouses (concrete shelters) and digging trenched. By October 1934 – the Communists lost half of their territory and 60,000 Red Army soldiers killed. </a:t>
            </a:r>
          </a:p>
          <a:p>
            <a:r>
              <a:rPr lang="en-NZ" dirty="0"/>
              <a:t>The Communists responded with new tactics suggested by Otto Braun, a Russian agent. His tactics included that it was politically wrong to let peasants to be captured and killed and also that it was important to </a:t>
            </a:r>
            <a:r>
              <a:rPr lang="en-NZ" dirty="0" err="1"/>
              <a:t>defent</a:t>
            </a:r>
            <a:r>
              <a:rPr lang="en-NZ" dirty="0"/>
              <a:t> the borders by fighting head on battles. </a:t>
            </a:r>
          </a:p>
          <a:p>
            <a:r>
              <a:rPr lang="en-NZ" dirty="0"/>
              <a:t>Mao was also expelled from the Central Communist parties. Braun was also in charge of the Red Army at this time. </a:t>
            </a:r>
          </a:p>
          <a:p>
            <a:endParaRPr lang="en-NZ" dirty="0"/>
          </a:p>
        </p:txBody>
      </p:sp>
    </p:spTree>
    <p:extLst>
      <p:ext uri="{BB962C8B-B14F-4D97-AF65-F5344CB8AC3E}">
        <p14:creationId xmlns:p14="http://schemas.microsoft.com/office/powerpoint/2010/main" val="652737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161" y="260648"/>
            <a:ext cx="10360501" cy="642144"/>
          </a:xfrm>
        </p:spPr>
        <p:txBody>
          <a:bodyPr/>
          <a:lstStyle/>
          <a:p>
            <a:r>
              <a:rPr lang="en-NZ" dirty="0"/>
              <a:t>The Long March </a:t>
            </a:r>
          </a:p>
        </p:txBody>
      </p:sp>
      <p:sp>
        <p:nvSpPr>
          <p:cNvPr id="3" name="Content Placeholder 2"/>
          <p:cNvSpPr>
            <a:spLocks noGrp="1"/>
          </p:cNvSpPr>
          <p:nvPr>
            <p:ph idx="1"/>
          </p:nvPr>
        </p:nvSpPr>
        <p:spPr>
          <a:xfrm>
            <a:off x="261764" y="1052736"/>
            <a:ext cx="11665296" cy="5616624"/>
          </a:xfrm>
        </p:spPr>
        <p:txBody>
          <a:bodyPr>
            <a:noAutofit/>
          </a:bodyPr>
          <a:lstStyle/>
          <a:p>
            <a:r>
              <a:rPr lang="en-NZ" sz="2100" dirty="0"/>
              <a:t>16</a:t>
            </a:r>
            <a:r>
              <a:rPr lang="en-NZ" sz="2100" baseline="30000" dirty="0"/>
              <a:t>th</a:t>
            </a:r>
            <a:r>
              <a:rPr lang="en-NZ" sz="2100" dirty="0"/>
              <a:t> October 1934, 78,000 Red Army soldiers retreated, taking with them everything they needed to set up a new government in </a:t>
            </a:r>
            <a:r>
              <a:rPr lang="en-NZ" sz="2100" dirty="0" err="1"/>
              <a:t>Huan</a:t>
            </a:r>
            <a:r>
              <a:rPr lang="en-NZ" sz="2100" dirty="0"/>
              <a:t>-Hubei. Examples, radio equipment, furniture, gold bars, printing press and weapons. </a:t>
            </a:r>
          </a:p>
          <a:p>
            <a:r>
              <a:rPr lang="en-NZ" sz="2100" dirty="0"/>
              <a:t>6 weeks to break through the blockhouse – Major battle Xiang River (25</a:t>
            </a:r>
            <a:r>
              <a:rPr lang="en-NZ" sz="2100" baseline="30000" dirty="0"/>
              <a:t>th</a:t>
            </a:r>
            <a:r>
              <a:rPr lang="en-NZ" sz="2100" dirty="0"/>
              <a:t> Nov to 3 Dec). 45, 000 lost, </a:t>
            </a:r>
            <a:r>
              <a:rPr lang="en-NZ" sz="2100" dirty="0" err="1"/>
              <a:t>Bruan</a:t>
            </a:r>
            <a:r>
              <a:rPr lang="en-NZ" sz="2100" dirty="0"/>
              <a:t> blamed as the heavy equipment make it hard for them to move quickly. They also marched in a straight ling which also made it very easy for </a:t>
            </a:r>
            <a:r>
              <a:rPr lang="en-NZ" sz="2100" dirty="0" err="1"/>
              <a:t>Guomindag</a:t>
            </a:r>
            <a:r>
              <a:rPr lang="en-NZ" sz="2100" dirty="0"/>
              <a:t> to attack. </a:t>
            </a:r>
          </a:p>
          <a:p>
            <a:r>
              <a:rPr lang="en-NZ" sz="2100" dirty="0"/>
              <a:t>9</a:t>
            </a:r>
            <a:r>
              <a:rPr lang="en-NZ" sz="2100" baseline="30000" dirty="0"/>
              <a:t>th</a:t>
            </a:r>
            <a:r>
              <a:rPr lang="en-NZ" sz="2100" dirty="0"/>
              <a:t> January 1935 the Red Army reached </a:t>
            </a:r>
            <a:r>
              <a:rPr lang="en-NZ" sz="2100" dirty="0" err="1"/>
              <a:t>Zunyi</a:t>
            </a:r>
            <a:r>
              <a:rPr lang="en-NZ" sz="2100" dirty="0"/>
              <a:t> and control was given back to Mao and Zhu De. </a:t>
            </a:r>
          </a:p>
          <a:p>
            <a:r>
              <a:rPr lang="en-NZ" sz="2100" dirty="0"/>
              <a:t>The new direction/leadership was now adopted by the army, where they twisted and turned their route and changed their destination to the Shaanxi province. </a:t>
            </a:r>
          </a:p>
          <a:p>
            <a:r>
              <a:rPr lang="en-NZ" sz="2100" dirty="0"/>
              <a:t>Many obstacles were now in their way, the Dudu river (while crossing 22 soldiers had to swing across over the gorge on chains while under fire). </a:t>
            </a:r>
          </a:p>
          <a:p>
            <a:r>
              <a:rPr lang="en-NZ" sz="2100" dirty="0"/>
              <a:t>They also had to pass over the Snowy Mountains and through treacherous grasslands where hundreds drowned in deep marches. </a:t>
            </a:r>
          </a:p>
          <a:p>
            <a:r>
              <a:rPr lang="en-NZ" sz="2100" dirty="0"/>
              <a:t>In October 1935, the Red Army reached </a:t>
            </a:r>
            <a:r>
              <a:rPr lang="en-NZ" sz="2100" dirty="0" err="1"/>
              <a:t>Yanan</a:t>
            </a:r>
            <a:r>
              <a:rPr lang="en-NZ" sz="2100" dirty="0"/>
              <a:t>. They had marched/ travelled 9000km over 368 days, exposed to hunger, accidents and many deserted. </a:t>
            </a:r>
          </a:p>
        </p:txBody>
      </p:sp>
    </p:spTree>
    <p:extLst>
      <p:ext uri="{BB962C8B-B14F-4D97-AF65-F5344CB8AC3E}">
        <p14:creationId xmlns:p14="http://schemas.microsoft.com/office/powerpoint/2010/main" val="3261210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161" y="188640"/>
            <a:ext cx="10360501" cy="570136"/>
          </a:xfrm>
        </p:spPr>
        <p:txBody>
          <a:bodyPr/>
          <a:lstStyle/>
          <a:p>
            <a:r>
              <a:rPr lang="en-NZ" dirty="0"/>
              <a:t>To a united front 1931-7</a:t>
            </a:r>
          </a:p>
        </p:txBody>
      </p:sp>
      <p:sp>
        <p:nvSpPr>
          <p:cNvPr id="3" name="Content Placeholder 2"/>
          <p:cNvSpPr>
            <a:spLocks noGrp="1"/>
          </p:cNvSpPr>
          <p:nvPr>
            <p:ph idx="1"/>
          </p:nvPr>
        </p:nvSpPr>
        <p:spPr>
          <a:xfrm>
            <a:off x="189756" y="758776"/>
            <a:ext cx="11737304" cy="6099224"/>
          </a:xfrm>
        </p:spPr>
        <p:txBody>
          <a:bodyPr>
            <a:normAutofit fontScale="92500" lnSpcReduction="20000"/>
          </a:bodyPr>
          <a:lstStyle/>
          <a:p>
            <a:r>
              <a:rPr lang="en-NZ" dirty="0"/>
              <a:t>Japan had seized Manchuria from China’s control but they wanted more territory in the country. In 1933 the Kwantung Army occupied the province of </a:t>
            </a:r>
            <a:r>
              <a:rPr lang="en-NZ" dirty="0" err="1"/>
              <a:t>Rehe</a:t>
            </a:r>
            <a:r>
              <a:rPr lang="en-NZ" dirty="0"/>
              <a:t> and started to advance southward. By the end of 1936 they had taken control of considerable areas of China. They were also demanding a separation of North and South China. </a:t>
            </a:r>
          </a:p>
          <a:p>
            <a:r>
              <a:rPr lang="en-NZ" dirty="0"/>
              <a:t>The invasion of Japan and their success in taking territory only added to the already strong anti foreigner feelings. This was now strongly directed at Japan and in the main ports, such as Shanghai, boycotts of Japanese goods were organised. </a:t>
            </a:r>
          </a:p>
          <a:p>
            <a:r>
              <a:rPr lang="en-NZ" dirty="0"/>
              <a:t>Many Chinese people wanted Chiang </a:t>
            </a:r>
            <a:r>
              <a:rPr lang="en-NZ" dirty="0" err="1"/>
              <a:t>Kaishek</a:t>
            </a:r>
            <a:r>
              <a:rPr lang="en-NZ" dirty="0"/>
              <a:t> to declare war on Japan, however he did not agree with this. He believed that China had to be a strong united country before a war could be declared, and that they could only be strong and united under the rile of the </a:t>
            </a:r>
            <a:r>
              <a:rPr lang="en-NZ" dirty="0" err="1"/>
              <a:t>Guomindang</a:t>
            </a:r>
            <a:r>
              <a:rPr lang="en-NZ" dirty="0"/>
              <a:t> and wipe out all Communist influence. </a:t>
            </a:r>
          </a:p>
          <a:p>
            <a:r>
              <a:rPr lang="en-NZ" dirty="0"/>
              <a:t>The Communists wanted to fight Japan and said that all China should unite to fight the common enemy. Their slogan was “Chinese do not fight Chinese” helped strengthen their case and also the Long March had brought them to areas where Japan was in power and they had some influence there, hence were in a strong position to attack Japan. </a:t>
            </a:r>
          </a:p>
        </p:txBody>
      </p:sp>
    </p:spTree>
    <p:extLst>
      <p:ext uri="{BB962C8B-B14F-4D97-AF65-F5344CB8AC3E}">
        <p14:creationId xmlns:p14="http://schemas.microsoft.com/office/powerpoint/2010/main" val="1520514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161" y="188640"/>
            <a:ext cx="10360501" cy="714152"/>
          </a:xfrm>
        </p:spPr>
        <p:txBody>
          <a:bodyPr/>
          <a:lstStyle/>
          <a:p>
            <a:r>
              <a:rPr lang="en-NZ" dirty="0"/>
              <a:t>Yet another extermination campaign, 1936</a:t>
            </a:r>
          </a:p>
        </p:txBody>
      </p:sp>
      <p:sp>
        <p:nvSpPr>
          <p:cNvPr id="3" name="Content Placeholder 2"/>
          <p:cNvSpPr>
            <a:spLocks noGrp="1"/>
          </p:cNvSpPr>
          <p:nvPr>
            <p:ph idx="1"/>
          </p:nvPr>
        </p:nvSpPr>
        <p:spPr>
          <a:xfrm>
            <a:off x="189756" y="836712"/>
            <a:ext cx="11809312" cy="5832648"/>
          </a:xfrm>
        </p:spPr>
        <p:txBody>
          <a:bodyPr/>
          <a:lstStyle/>
          <a:p>
            <a:r>
              <a:rPr lang="en-NZ" dirty="0"/>
              <a:t>Chiang </a:t>
            </a:r>
            <a:r>
              <a:rPr lang="en-NZ" dirty="0" err="1"/>
              <a:t>Kaishek</a:t>
            </a:r>
            <a:r>
              <a:rPr lang="en-NZ" dirty="0"/>
              <a:t> ignored the demands of the Communists to form a ‘united front’ and in 1936 he organised another extermination campaign against the Communists. This was to be based in the North East of the country, Xian, in </a:t>
            </a:r>
            <a:r>
              <a:rPr lang="en-NZ" dirty="0" err="1"/>
              <a:t>Yanan</a:t>
            </a:r>
            <a:r>
              <a:rPr lang="en-NZ" dirty="0"/>
              <a:t>. </a:t>
            </a:r>
          </a:p>
          <a:p>
            <a:r>
              <a:rPr lang="en-NZ" dirty="0"/>
              <a:t>One big problem with this campaign was that the Manchurian troops, who were the majority of the army, wanted to fight the Japanese and not other Chinese/ Communists. Their leader, Zhang </a:t>
            </a:r>
            <a:r>
              <a:rPr lang="en-NZ" dirty="0" err="1"/>
              <a:t>Xueliang</a:t>
            </a:r>
            <a:r>
              <a:rPr lang="en-NZ" dirty="0"/>
              <a:t>, also wanted revenge against the Japanese as they had murdered his father. </a:t>
            </a:r>
          </a:p>
          <a:p>
            <a:r>
              <a:rPr lang="en-NZ" dirty="0"/>
              <a:t>In 1936 Zhang and the Communists made an unofficial agreement not to fight each other and instead they would concentrate on attacking Japan. </a:t>
            </a:r>
          </a:p>
          <a:p>
            <a:r>
              <a:rPr lang="en-NZ" dirty="0"/>
              <a:t>In December 1936, Chiang found out about this agreement ad went to Xian to speak to Zhang to convince him to carry out the extermination campaign against the Communists. </a:t>
            </a:r>
          </a:p>
        </p:txBody>
      </p:sp>
    </p:spTree>
    <p:extLst>
      <p:ext uri="{BB962C8B-B14F-4D97-AF65-F5344CB8AC3E}">
        <p14:creationId xmlns:p14="http://schemas.microsoft.com/office/powerpoint/2010/main" val="2169697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162" y="188640"/>
            <a:ext cx="10360501" cy="714152"/>
          </a:xfrm>
        </p:spPr>
        <p:txBody>
          <a:bodyPr/>
          <a:lstStyle/>
          <a:p>
            <a:r>
              <a:rPr lang="en-NZ" dirty="0"/>
              <a:t>The Xian Incident, Dec 1936</a:t>
            </a:r>
          </a:p>
        </p:txBody>
      </p:sp>
      <p:sp>
        <p:nvSpPr>
          <p:cNvPr id="3" name="Content Placeholder 2"/>
          <p:cNvSpPr>
            <a:spLocks noGrp="1"/>
          </p:cNvSpPr>
          <p:nvPr>
            <p:ph idx="1"/>
          </p:nvPr>
        </p:nvSpPr>
        <p:spPr>
          <a:xfrm>
            <a:off x="261764" y="902792"/>
            <a:ext cx="11665296" cy="5766568"/>
          </a:xfrm>
        </p:spPr>
        <p:txBody>
          <a:bodyPr/>
          <a:lstStyle/>
          <a:p>
            <a:r>
              <a:rPr lang="en-NZ" dirty="0"/>
              <a:t>Shortly after his arrival to Xian, Chiang was taken prisoner by Zhang. 200 of Zhang’s troops and Zhang himself stormed the hotel that Chiang was staying in and while Chiang initially escaped, he was soon captured. </a:t>
            </a:r>
          </a:p>
          <a:p>
            <a:r>
              <a:rPr lang="en-NZ" dirty="0"/>
              <a:t>Zhang’s troops kept Chiang </a:t>
            </a:r>
            <a:r>
              <a:rPr lang="en-NZ" dirty="0" err="1"/>
              <a:t>prisioner</a:t>
            </a:r>
            <a:r>
              <a:rPr lang="en-NZ" dirty="0"/>
              <a:t> for over two weeks and during that time long discussions were help between representatives of the </a:t>
            </a:r>
            <a:r>
              <a:rPr lang="en-NZ" dirty="0" err="1"/>
              <a:t>Guomindang,the</a:t>
            </a:r>
            <a:r>
              <a:rPr lang="en-NZ" dirty="0"/>
              <a:t> Communist Party and the Russian government. They eventually agreed to release Chiang. </a:t>
            </a:r>
          </a:p>
          <a:p>
            <a:r>
              <a:rPr lang="en-NZ" dirty="0"/>
              <a:t>In return for his freedom, Chiang agreed to a united front with the Communists against the Japanese and the Russian government would supply military aid to help in the fight. </a:t>
            </a:r>
          </a:p>
          <a:p>
            <a:r>
              <a:rPr lang="en-NZ" dirty="0"/>
              <a:t>This decision was very well timed as July 1937 saw the Japanese declare war on China, this time to take control of the whole country. </a:t>
            </a:r>
          </a:p>
        </p:txBody>
      </p:sp>
    </p:spTree>
    <p:extLst>
      <p:ext uri="{BB962C8B-B14F-4D97-AF65-F5344CB8AC3E}">
        <p14:creationId xmlns:p14="http://schemas.microsoft.com/office/powerpoint/2010/main" val="114243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162" y="188640"/>
            <a:ext cx="10360501" cy="714152"/>
          </a:xfrm>
        </p:spPr>
        <p:txBody>
          <a:bodyPr/>
          <a:lstStyle/>
          <a:p>
            <a:r>
              <a:rPr lang="en-NZ" dirty="0"/>
              <a:t>The JAPANESE – CHINA WAR 1937-45</a:t>
            </a:r>
          </a:p>
        </p:txBody>
      </p:sp>
      <p:sp>
        <p:nvSpPr>
          <p:cNvPr id="3" name="Content Placeholder 2"/>
          <p:cNvSpPr>
            <a:spLocks noGrp="1"/>
          </p:cNvSpPr>
          <p:nvPr>
            <p:ph idx="1"/>
          </p:nvPr>
        </p:nvSpPr>
        <p:spPr>
          <a:xfrm>
            <a:off x="189756" y="902792"/>
            <a:ext cx="11809312" cy="5766568"/>
          </a:xfrm>
        </p:spPr>
        <p:txBody>
          <a:bodyPr>
            <a:normAutofit fontScale="70000" lnSpcReduction="20000"/>
          </a:bodyPr>
          <a:lstStyle/>
          <a:p>
            <a:r>
              <a:rPr lang="en-NZ" dirty="0"/>
              <a:t>In July 1937 the Japanese provoked local Chinese troops into a fight on the Marco Polo Bridge outside Beijing. Claiming that the Chinese had fired the first shots, the Japanese had no other choice but to declare war on China. </a:t>
            </a:r>
          </a:p>
          <a:p>
            <a:r>
              <a:rPr lang="en-NZ" dirty="0"/>
              <a:t>Japanese troops swept southwards, pushing back the </a:t>
            </a:r>
            <a:r>
              <a:rPr lang="en-NZ" dirty="0" err="1"/>
              <a:t>Guomindang</a:t>
            </a:r>
            <a:r>
              <a:rPr lang="en-NZ" dirty="0"/>
              <a:t> armies and after a violent campaign for three months they managed to seize Shanghai (China’s most important port). Soon after this they managed to capture Nanjing, the capital and this forced Chiang to retreat. </a:t>
            </a:r>
          </a:p>
          <a:p>
            <a:r>
              <a:rPr lang="en-NZ" dirty="0"/>
              <a:t>By the start of 1938, </a:t>
            </a:r>
            <a:r>
              <a:rPr lang="en-NZ" dirty="0" err="1"/>
              <a:t>apx</a:t>
            </a:r>
            <a:r>
              <a:rPr lang="en-NZ" dirty="0"/>
              <a:t> 1 million Japanese troops were in China and had control of the main cities and lines of communication around the mouth of the Yangzi River, China’s most fertile and densely populated area. </a:t>
            </a:r>
          </a:p>
          <a:p>
            <a:r>
              <a:rPr lang="en-NZ" dirty="0"/>
              <a:t>Later in the year they advanced to take control of Wuhan and Guangzhou cities and the island of Hainan. </a:t>
            </a:r>
          </a:p>
          <a:p>
            <a:r>
              <a:rPr lang="en-NZ" dirty="0"/>
              <a:t>For the next five years, the Japanese did not make many more advancements as they did not have the manpower to continue their conquest of a country considerably larger than them. </a:t>
            </a:r>
          </a:p>
          <a:p>
            <a:r>
              <a:rPr lang="en-NZ" dirty="0"/>
              <a:t>Many of the areas that the Japanese once had control over, they had moved out of to focus on other areas. China used this to move back into these areas and regain control. </a:t>
            </a:r>
          </a:p>
          <a:p>
            <a:r>
              <a:rPr lang="en-NZ" dirty="0"/>
              <a:t>From 1938 Japan had occupation of the large cities, important railways, airfields, ports and roads. The Chinese had control of the countryside. </a:t>
            </a:r>
          </a:p>
          <a:p>
            <a:r>
              <a:rPr lang="en-NZ" dirty="0"/>
              <a:t>Japan was also focused on destroying </a:t>
            </a:r>
            <a:r>
              <a:rPr lang="en-NZ" dirty="0" err="1"/>
              <a:t>Chiang;s</a:t>
            </a:r>
            <a:r>
              <a:rPr lang="en-NZ" dirty="0"/>
              <a:t> wartime government in Chongqing using a bombing campaign. This city became known as the ‘most bombarded city in the world’. </a:t>
            </a:r>
          </a:p>
        </p:txBody>
      </p:sp>
    </p:spTree>
    <p:extLst>
      <p:ext uri="{BB962C8B-B14F-4D97-AF65-F5344CB8AC3E}">
        <p14:creationId xmlns:p14="http://schemas.microsoft.com/office/powerpoint/2010/main" val="2698694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161" y="116632"/>
            <a:ext cx="10360501" cy="714152"/>
          </a:xfrm>
        </p:spPr>
        <p:txBody>
          <a:bodyPr/>
          <a:lstStyle/>
          <a:p>
            <a:r>
              <a:rPr lang="en-NZ" dirty="0"/>
              <a:t>American Involvement </a:t>
            </a:r>
          </a:p>
        </p:txBody>
      </p:sp>
      <p:sp>
        <p:nvSpPr>
          <p:cNvPr id="3" name="Content Placeholder 2"/>
          <p:cNvSpPr>
            <a:spLocks noGrp="1"/>
          </p:cNvSpPr>
          <p:nvPr>
            <p:ph idx="1"/>
          </p:nvPr>
        </p:nvSpPr>
        <p:spPr>
          <a:xfrm>
            <a:off x="189756" y="830784"/>
            <a:ext cx="11737304" cy="5838576"/>
          </a:xfrm>
        </p:spPr>
        <p:txBody>
          <a:bodyPr/>
          <a:lstStyle/>
          <a:p>
            <a:r>
              <a:rPr lang="en-NZ" dirty="0"/>
              <a:t>By 1941 Japan had around 2 million men in China, which was more than half of her entire armed forces. However, things started to work in Chiang and China’s favour in December 1941 when America declared war on Japan (Pearl Harbour attack). </a:t>
            </a:r>
          </a:p>
          <a:p>
            <a:r>
              <a:rPr lang="en-NZ" dirty="0"/>
              <a:t>An immediate result of the American influence was the influx of arms into China and the building of American airfields in China to be used against Japan. </a:t>
            </a:r>
          </a:p>
          <a:p>
            <a:r>
              <a:rPr lang="en-NZ" dirty="0"/>
              <a:t>In April 1944, the Japanese launched a new attack on South-East China to destroy the American airfields. While this was a success, they suffered losses elsewhere and by the summer of 1945 the war suddenly ended – America dropped two atomic bombs on Japan causing huge damage both physically and psychologically. </a:t>
            </a:r>
          </a:p>
        </p:txBody>
      </p:sp>
    </p:spTree>
    <p:extLst>
      <p:ext uri="{BB962C8B-B14F-4D97-AF65-F5344CB8AC3E}">
        <p14:creationId xmlns:p14="http://schemas.microsoft.com/office/powerpoint/2010/main" val="3910857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161" y="260648"/>
            <a:ext cx="10360501" cy="570136"/>
          </a:xfrm>
        </p:spPr>
        <p:txBody>
          <a:bodyPr/>
          <a:lstStyle/>
          <a:p>
            <a:r>
              <a:rPr lang="en-NZ" dirty="0"/>
              <a:t>The people at war </a:t>
            </a:r>
          </a:p>
        </p:txBody>
      </p:sp>
      <p:sp>
        <p:nvSpPr>
          <p:cNvPr id="3" name="Content Placeholder 2"/>
          <p:cNvSpPr>
            <a:spLocks noGrp="1"/>
          </p:cNvSpPr>
          <p:nvPr>
            <p:ph idx="1"/>
          </p:nvPr>
        </p:nvSpPr>
        <p:spPr>
          <a:xfrm>
            <a:off x="261764" y="908720"/>
            <a:ext cx="11665296" cy="5688632"/>
          </a:xfrm>
        </p:spPr>
        <p:txBody>
          <a:bodyPr/>
          <a:lstStyle/>
          <a:p>
            <a:r>
              <a:rPr lang="en-NZ" dirty="0"/>
              <a:t>For millions of people the war in Japan was a time of huge cruelty against them. Japanese forces acted with great savagery from the very start looting, rape, torturing, murder and needless destruction. </a:t>
            </a:r>
          </a:p>
          <a:p>
            <a:r>
              <a:rPr lang="en-NZ" dirty="0"/>
              <a:t>In the eight years of war between China and Japan, </a:t>
            </a:r>
            <a:r>
              <a:rPr lang="en-NZ" dirty="0" err="1"/>
              <a:t>apx</a:t>
            </a:r>
            <a:r>
              <a:rPr lang="en-NZ" dirty="0"/>
              <a:t> 4 million Chinese were killed and a further sixty million made homeless. </a:t>
            </a:r>
          </a:p>
        </p:txBody>
      </p:sp>
      <p:pic>
        <p:nvPicPr>
          <p:cNvPr id="4" name="Picture 3"/>
          <p:cNvPicPr>
            <a:picLocks noChangeAspect="1"/>
          </p:cNvPicPr>
          <p:nvPr/>
        </p:nvPicPr>
        <p:blipFill>
          <a:blip r:embed="rId2"/>
          <a:stretch>
            <a:fillRect/>
          </a:stretch>
        </p:blipFill>
        <p:spPr>
          <a:xfrm>
            <a:off x="2215851" y="3068960"/>
            <a:ext cx="7757120" cy="3674027"/>
          </a:xfrm>
          <a:prstGeom prst="rect">
            <a:avLst/>
          </a:prstGeom>
          <a:ln>
            <a:noFill/>
          </a:ln>
          <a:effectLst>
            <a:softEdge rad="112500"/>
          </a:effectLst>
        </p:spPr>
      </p:pic>
    </p:spTree>
    <p:extLst>
      <p:ext uri="{BB962C8B-B14F-4D97-AF65-F5344CB8AC3E}">
        <p14:creationId xmlns:p14="http://schemas.microsoft.com/office/powerpoint/2010/main" val="950845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1989" y="188640"/>
            <a:ext cx="10360501" cy="642144"/>
          </a:xfrm>
        </p:spPr>
        <p:txBody>
          <a:bodyPr/>
          <a:lstStyle/>
          <a:p>
            <a:r>
              <a:rPr lang="en-NZ" dirty="0"/>
              <a:t>The Communists at war </a:t>
            </a:r>
          </a:p>
        </p:txBody>
      </p:sp>
      <p:sp>
        <p:nvSpPr>
          <p:cNvPr id="3" name="Content Placeholder 2"/>
          <p:cNvSpPr>
            <a:spLocks noGrp="1"/>
          </p:cNvSpPr>
          <p:nvPr>
            <p:ph idx="1"/>
          </p:nvPr>
        </p:nvSpPr>
        <p:spPr>
          <a:xfrm>
            <a:off x="261764" y="830784"/>
            <a:ext cx="11665296" cy="5766568"/>
          </a:xfrm>
        </p:spPr>
        <p:txBody>
          <a:bodyPr>
            <a:normAutofit fontScale="77500" lnSpcReduction="20000"/>
          </a:bodyPr>
          <a:lstStyle/>
          <a:p>
            <a:r>
              <a:rPr lang="en-NZ" dirty="0"/>
              <a:t>The only group of Chinese who came out of  the war stronger was the Communists. They took the conflict as a time where they grew their influence in the areas where they had control. </a:t>
            </a:r>
          </a:p>
          <a:p>
            <a:r>
              <a:rPr lang="en-NZ" dirty="0"/>
              <a:t>With such strong control, once the war was over, the Communists would be able to step in after the was and take control. </a:t>
            </a:r>
          </a:p>
          <a:p>
            <a:r>
              <a:rPr lang="en-NZ" dirty="0"/>
              <a:t>From 1937 to 1940 Communist fighters gradually moved eastwards from their base at </a:t>
            </a:r>
            <a:r>
              <a:rPr lang="en-NZ" dirty="0" err="1"/>
              <a:t>Yanan</a:t>
            </a:r>
            <a:r>
              <a:rPr lang="en-NZ" dirty="0"/>
              <a:t> and took control in many areas in North China. </a:t>
            </a:r>
          </a:p>
          <a:p>
            <a:r>
              <a:rPr lang="en-NZ" dirty="0"/>
              <a:t>In 1940 they began an offensive called the Hundred Regiments Battle in which they attacked Japan’s railway communications through North China, paralysing Japanese traffic to and from the south. </a:t>
            </a:r>
          </a:p>
          <a:p>
            <a:r>
              <a:rPr lang="en-NZ" dirty="0"/>
              <a:t>To deal with the threat from the Communists the Japanese began an operation in 1941 which they called the Three All Campaign – kill all, burn all, destroy all. Their aim was to turn the people against the Communists in areas which supported them, by burning down their villages and crops, slaughtering their animals, poisoning their wells and murdering their peasants. </a:t>
            </a:r>
          </a:p>
          <a:p>
            <a:r>
              <a:rPr lang="en-NZ" dirty="0"/>
              <a:t>This campaign had the opposite desired affect, the peasants became more willing than ever to turn on the Japanese and help the Communists to attack them. </a:t>
            </a:r>
          </a:p>
          <a:p>
            <a:r>
              <a:rPr lang="en-NZ" dirty="0"/>
              <a:t>In 1945, as the Japanese withdrew from southern China back to Manchuria, the Communists were able to advance into areas that they had left and their influence continued to grow. </a:t>
            </a:r>
          </a:p>
        </p:txBody>
      </p:sp>
    </p:spTree>
    <p:extLst>
      <p:ext uri="{BB962C8B-B14F-4D97-AF65-F5344CB8AC3E}">
        <p14:creationId xmlns:p14="http://schemas.microsoft.com/office/powerpoint/2010/main" val="2787118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161" y="0"/>
            <a:ext cx="10360501" cy="1219200"/>
          </a:xfrm>
        </p:spPr>
        <p:txBody>
          <a:bodyPr/>
          <a:lstStyle/>
          <a:p>
            <a:pPr algn="ctr"/>
            <a:r>
              <a:rPr lang="en-NZ" dirty="0"/>
              <a:t>The fight for china – Communism v </a:t>
            </a:r>
            <a:r>
              <a:rPr lang="en-NZ" dirty="0" err="1"/>
              <a:t>guomindang</a:t>
            </a:r>
            <a:endParaRPr lang="en-NZ" dirty="0"/>
          </a:p>
        </p:txBody>
      </p:sp>
      <p:sp>
        <p:nvSpPr>
          <p:cNvPr id="3" name="Content Placeholder 2"/>
          <p:cNvSpPr>
            <a:spLocks noGrp="1"/>
          </p:cNvSpPr>
          <p:nvPr>
            <p:ph idx="1"/>
          </p:nvPr>
        </p:nvSpPr>
        <p:spPr>
          <a:xfrm>
            <a:off x="261764" y="1219200"/>
            <a:ext cx="11665296" cy="5450160"/>
          </a:xfrm>
        </p:spPr>
        <p:txBody>
          <a:bodyPr>
            <a:normAutofit fontScale="92500" lnSpcReduction="20000"/>
          </a:bodyPr>
          <a:lstStyle/>
          <a:p>
            <a:r>
              <a:rPr lang="en-NZ" dirty="0"/>
              <a:t>At the end of the war 1945, both the Communists and the </a:t>
            </a:r>
            <a:r>
              <a:rPr lang="en-NZ" dirty="0" err="1"/>
              <a:t>Guomindang</a:t>
            </a:r>
            <a:r>
              <a:rPr lang="en-NZ" dirty="0"/>
              <a:t> intended to take control of China. </a:t>
            </a:r>
          </a:p>
          <a:p>
            <a:r>
              <a:rPr lang="en-NZ" dirty="0"/>
              <a:t>They had very different leadership ideas. Chiang believed that it was best to lead China like the Fascist leaders of Europe. He wanted to be known as the ‘</a:t>
            </a:r>
            <a:r>
              <a:rPr lang="en-NZ" dirty="0" err="1"/>
              <a:t>Generalissiom</a:t>
            </a:r>
            <a:r>
              <a:rPr lang="en-NZ" dirty="0"/>
              <a:t>’ and he had a private army of </a:t>
            </a:r>
            <a:r>
              <a:rPr lang="en-NZ" dirty="0" err="1"/>
              <a:t>Blueshirts</a:t>
            </a:r>
            <a:r>
              <a:rPr lang="en-NZ" dirty="0"/>
              <a:t> to help enforce his rule. Their main aim was to hunt down Communists and rid the country of them. </a:t>
            </a:r>
          </a:p>
          <a:p>
            <a:r>
              <a:rPr lang="en-NZ" dirty="0"/>
              <a:t>Chiang believed that by leading the country this way he would be able to modernize the country, unify the country and improve communication and transport. </a:t>
            </a:r>
          </a:p>
          <a:p>
            <a:r>
              <a:rPr lang="en-NZ" dirty="0"/>
              <a:t>Chiang introduced the New Life Movement to help achieve his ideas of National Unity. This movements focused on courtesy, service, honesty and respect and finally high mindedness and honour. </a:t>
            </a:r>
          </a:p>
          <a:p>
            <a:r>
              <a:rPr lang="en-NZ" dirty="0"/>
              <a:t>This movement put a lot of stress on the public health, self discipline and honesty. Posters and slogans were spread throughout the country. Some posters even instructed the people how to clean and blow their noses correctly. </a:t>
            </a:r>
          </a:p>
        </p:txBody>
      </p:sp>
    </p:spTree>
    <p:extLst>
      <p:ext uri="{BB962C8B-B14F-4D97-AF65-F5344CB8AC3E}">
        <p14:creationId xmlns:p14="http://schemas.microsoft.com/office/powerpoint/2010/main" val="1003140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8683" y="0"/>
            <a:ext cx="2724150" cy="4029075"/>
          </a:xfrm>
          <a:prstGeom prst="rect">
            <a:avLst/>
          </a:prstGeom>
        </p:spPr>
      </p:pic>
      <p:pic>
        <p:nvPicPr>
          <p:cNvPr id="3" name="Picture 2"/>
          <p:cNvPicPr>
            <a:picLocks noChangeAspect="1"/>
          </p:cNvPicPr>
          <p:nvPr/>
        </p:nvPicPr>
        <p:blipFill>
          <a:blip r:embed="rId3"/>
          <a:stretch>
            <a:fillRect/>
          </a:stretch>
        </p:blipFill>
        <p:spPr>
          <a:xfrm>
            <a:off x="3359501" y="0"/>
            <a:ext cx="2749647" cy="4029075"/>
          </a:xfrm>
          <a:prstGeom prst="rect">
            <a:avLst/>
          </a:prstGeom>
        </p:spPr>
      </p:pic>
      <p:pic>
        <p:nvPicPr>
          <p:cNvPr id="4" name="Picture 3"/>
          <p:cNvPicPr>
            <a:picLocks noChangeAspect="1"/>
          </p:cNvPicPr>
          <p:nvPr/>
        </p:nvPicPr>
        <p:blipFill>
          <a:blip r:embed="rId4"/>
          <a:stretch>
            <a:fillRect/>
          </a:stretch>
        </p:blipFill>
        <p:spPr>
          <a:xfrm>
            <a:off x="1250651" y="3989880"/>
            <a:ext cx="4217700" cy="2851740"/>
          </a:xfrm>
          <a:prstGeom prst="rect">
            <a:avLst/>
          </a:prstGeom>
        </p:spPr>
      </p:pic>
      <p:pic>
        <p:nvPicPr>
          <p:cNvPr id="5" name="Picture 4"/>
          <p:cNvPicPr>
            <a:picLocks noChangeAspect="1"/>
          </p:cNvPicPr>
          <p:nvPr/>
        </p:nvPicPr>
        <p:blipFill>
          <a:blip r:embed="rId5"/>
          <a:stretch>
            <a:fillRect/>
          </a:stretch>
        </p:blipFill>
        <p:spPr>
          <a:xfrm>
            <a:off x="6742484" y="-32219"/>
            <a:ext cx="3816424" cy="6873839"/>
          </a:xfrm>
          <a:prstGeom prst="rect">
            <a:avLst/>
          </a:prstGeom>
        </p:spPr>
      </p:pic>
    </p:spTree>
    <p:extLst>
      <p:ext uri="{BB962C8B-B14F-4D97-AF65-F5344CB8AC3E}">
        <p14:creationId xmlns:p14="http://schemas.microsoft.com/office/powerpoint/2010/main" val="1841226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1764" y="260648"/>
            <a:ext cx="11737304" cy="6408712"/>
          </a:xfrm>
        </p:spPr>
        <p:txBody>
          <a:bodyPr/>
          <a:lstStyle/>
          <a:p>
            <a:r>
              <a:rPr lang="en-NZ" dirty="0"/>
              <a:t>Another movement that Chiang started was the Rural Services. This was a government organisation which sent students into the countryside during the holidays to help the peasants with the harvest of the crops. </a:t>
            </a:r>
          </a:p>
          <a:p>
            <a:r>
              <a:rPr lang="en-NZ" dirty="0"/>
              <a:t>But nothing was done to reduce land taxes which took half of their income. Nor he was able to prevent the famine in 1929-32 from killing more than three million. </a:t>
            </a:r>
          </a:p>
          <a:p>
            <a:r>
              <a:rPr lang="en-NZ" dirty="0"/>
              <a:t>Chiang and the </a:t>
            </a:r>
            <a:r>
              <a:rPr lang="en-NZ" dirty="0" err="1"/>
              <a:t>Guomindang</a:t>
            </a:r>
            <a:r>
              <a:rPr lang="en-NZ" dirty="0"/>
              <a:t> never gained any support from the peasants, who held the majority of the populations. The areas where the </a:t>
            </a:r>
            <a:r>
              <a:rPr lang="en-NZ" dirty="0" err="1"/>
              <a:t>Guomindang</a:t>
            </a:r>
            <a:r>
              <a:rPr lang="en-NZ" dirty="0"/>
              <a:t> were popular were the towns and cities of eastern China (middle and upper classes)</a:t>
            </a:r>
          </a:p>
        </p:txBody>
      </p:sp>
    </p:spTree>
    <p:extLst>
      <p:ext uri="{BB962C8B-B14F-4D97-AF65-F5344CB8AC3E}">
        <p14:creationId xmlns:p14="http://schemas.microsoft.com/office/powerpoint/2010/main" val="475174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que 4"/>
          <p:cNvSpPr/>
          <p:nvPr/>
        </p:nvSpPr>
        <p:spPr>
          <a:xfrm>
            <a:off x="3862164" y="1988840"/>
            <a:ext cx="4248472" cy="2664296"/>
          </a:xfrm>
          <a:prstGeom prst="plaque">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2800" i="1" dirty="0">
                <a:solidFill>
                  <a:schemeClr val="bg1"/>
                </a:solidFill>
              </a:rPr>
              <a:t>Why was the </a:t>
            </a:r>
            <a:r>
              <a:rPr lang="en-NZ" sz="2800" i="1" dirty="0" err="1">
                <a:solidFill>
                  <a:schemeClr val="bg1"/>
                </a:solidFill>
              </a:rPr>
              <a:t>Guomindang</a:t>
            </a:r>
            <a:r>
              <a:rPr lang="en-NZ" sz="2800" i="1" dirty="0">
                <a:solidFill>
                  <a:schemeClr val="bg1"/>
                </a:solidFill>
              </a:rPr>
              <a:t> unable to fully unite China under its rule? </a:t>
            </a:r>
          </a:p>
        </p:txBody>
      </p:sp>
      <p:sp>
        <p:nvSpPr>
          <p:cNvPr id="6" name="Cloud 5"/>
          <p:cNvSpPr/>
          <p:nvPr/>
        </p:nvSpPr>
        <p:spPr>
          <a:xfrm>
            <a:off x="117748" y="260648"/>
            <a:ext cx="4608512" cy="2448272"/>
          </a:xfrm>
          <a:prstGeom prst="cloud">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2000" dirty="0">
                <a:solidFill>
                  <a:schemeClr val="bg1"/>
                </a:solidFill>
              </a:rPr>
              <a:t>Conquered the North with the help of the warlords. </a:t>
            </a:r>
            <a:br>
              <a:rPr lang="en-NZ" sz="2000" dirty="0">
                <a:solidFill>
                  <a:schemeClr val="bg1"/>
                </a:solidFill>
              </a:rPr>
            </a:br>
            <a:r>
              <a:rPr lang="en-NZ" sz="2000" dirty="0">
                <a:solidFill>
                  <a:schemeClr val="bg1"/>
                </a:solidFill>
              </a:rPr>
              <a:t>Never fully accepted </a:t>
            </a:r>
            <a:r>
              <a:rPr lang="en-NZ" sz="2000" dirty="0" err="1">
                <a:solidFill>
                  <a:schemeClr val="bg1"/>
                </a:solidFill>
              </a:rPr>
              <a:t>Chiangs</a:t>
            </a:r>
            <a:r>
              <a:rPr lang="en-NZ" sz="2000" dirty="0">
                <a:solidFill>
                  <a:schemeClr val="bg1"/>
                </a:solidFill>
              </a:rPr>
              <a:t> authority</a:t>
            </a:r>
            <a:br>
              <a:rPr lang="en-NZ" sz="2000" dirty="0">
                <a:solidFill>
                  <a:schemeClr val="bg1"/>
                </a:solidFill>
              </a:rPr>
            </a:br>
            <a:r>
              <a:rPr lang="en-NZ" sz="2000" dirty="0">
                <a:solidFill>
                  <a:schemeClr val="bg1"/>
                </a:solidFill>
              </a:rPr>
              <a:t>1929 Rebellion and was </a:t>
            </a:r>
          </a:p>
        </p:txBody>
      </p:sp>
      <p:sp>
        <p:nvSpPr>
          <p:cNvPr id="7" name="Cloud 6"/>
          <p:cNvSpPr/>
          <p:nvPr/>
        </p:nvSpPr>
        <p:spPr>
          <a:xfrm>
            <a:off x="5518348" y="116632"/>
            <a:ext cx="3024336" cy="1728192"/>
          </a:xfrm>
          <a:prstGeom prst="cloud">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dirty="0">
                <a:solidFill>
                  <a:schemeClr val="bg1"/>
                </a:solidFill>
              </a:rPr>
              <a:t>Bandits who terrorised districts</a:t>
            </a:r>
          </a:p>
        </p:txBody>
      </p:sp>
      <p:sp>
        <p:nvSpPr>
          <p:cNvPr id="8" name="Cloud 7"/>
          <p:cNvSpPr/>
          <p:nvPr/>
        </p:nvSpPr>
        <p:spPr>
          <a:xfrm>
            <a:off x="0" y="3320988"/>
            <a:ext cx="4006180" cy="3276364"/>
          </a:xfrm>
          <a:prstGeom prst="cloud">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NZ" sz="1400" dirty="0">
                <a:solidFill>
                  <a:schemeClr val="bg1"/>
                </a:solidFill>
              </a:rPr>
              <a:t>Jiangxi Soviet</a:t>
            </a:r>
          </a:p>
          <a:p>
            <a:pPr marL="342900" indent="-342900">
              <a:buFont typeface="Arial" panose="020B0604020202020204" pitchFamily="34" charset="0"/>
              <a:buChar char="•"/>
            </a:pPr>
            <a:r>
              <a:rPr lang="en-NZ" sz="1400" dirty="0" err="1">
                <a:solidFill>
                  <a:schemeClr val="bg1"/>
                </a:solidFill>
              </a:rPr>
              <a:t>Provience</a:t>
            </a:r>
            <a:r>
              <a:rPr lang="en-NZ" sz="1400" dirty="0">
                <a:solidFill>
                  <a:schemeClr val="bg1"/>
                </a:solidFill>
              </a:rPr>
              <a:t> controlled by CCP</a:t>
            </a:r>
          </a:p>
          <a:p>
            <a:pPr marL="342900" indent="-342900">
              <a:buFont typeface="Arial" panose="020B0604020202020204" pitchFamily="34" charset="0"/>
              <a:buChar char="•"/>
            </a:pPr>
            <a:r>
              <a:rPr lang="en-NZ" sz="1400" dirty="0">
                <a:solidFill>
                  <a:schemeClr val="bg1"/>
                </a:solidFill>
              </a:rPr>
              <a:t>Mao – Political leader and Zhu De – military leader </a:t>
            </a:r>
          </a:p>
          <a:p>
            <a:pPr marL="342900" indent="-342900">
              <a:buFont typeface="Arial" panose="020B0604020202020204" pitchFamily="34" charset="0"/>
              <a:buChar char="•"/>
            </a:pPr>
            <a:r>
              <a:rPr lang="en-NZ" sz="1400" dirty="0">
                <a:solidFill>
                  <a:schemeClr val="bg1"/>
                </a:solidFill>
              </a:rPr>
              <a:t>Made peasants landowners which was a popular decision</a:t>
            </a:r>
            <a:br>
              <a:rPr lang="en-NZ" sz="1400" dirty="0">
                <a:solidFill>
                  <a:schemeClr val="bg1"/>
                </a:solidFill>
              </a:rPr>
            </a:br>
            <a:r>
              <a:rPr lang="en-NZ" sz="1400" dirty="0">
                <a:solidFill>
                  <a:schemeClr val="bg1"/>
                </a:solidFill>
              </a:rPr>
              <a:t>Taxes reduced and </a:t>
            </a:r>
            <a:r>
              <a:rPr lang="en-NZ" sz="1400" dirty="0" err="1">
                <a:solidFill>
                  <a:schemeClr val="bg1"/>
                </a:solidFill>
              </a:rPr>
              <a:t>scools</a:t>
            </a:r>
            <a:r>
              <a:rPr lang="en-NZ" sz="1400" dirty="0">
                <a:solidFill>
                  <a:schemeClr val="bg1"/>
                </a:solidFill>
              </a:rPr>
              <a:t> ad peasant councils </a:t>
            </a:r>
            <a:r>
              <a:rPr lang="en-NZ" sz="1400" dirty="0" err="1">
                <a:solidFill>
                  <a:schemeClr val="bg1"/>
                </a:solidFill>
              </a:rPr>
              <a:t>est</a:t>
            </a:r>
            <a:br>
              <a:rPr lang="en-NZ" sz="1400" dirty="0">
                <a:solidFill>
                  <a:schemeClr val="bg1"/>
                </a:solidFill>
              </a:rPr>
            </a:br>
            <a:r>
              <a:rPr lang="en-NZ" sz="1400" dirty="0" err="1">
                <a:solidFill>
                  <a:schemeClr val="bg1"/>
                </a:solidFill>
              </a:rPr>
              <a:t>Discipined</a:t>
            </a:r>
            <a:r>
              <a:rPr lang="en-NZ" sz="1400" dirty="0">
                <a:solidFill>
                  <a:schemeClr val="bg1"/>
                </a:solidFill>
              </a:rPr>
              <a:t> red army</a:t>
            </a:r>
            <a:br>
              <a:rPr lang="en-NZ" sz="1400" dirty="0">
                <a:solidFill>
                  <a:schemeClr val="bg1"/>
                </a:solidFill>
              </a:rPr>
            </a:br>
            <a:endParaRPr lang="en-NZ" sz="1400" dirty="0">
              <a:solidFill>
                <a:schemeClr val="bg1"/>
              </a:solidFill>
            </a:endParaRPr>
          </a:p>
        </p:txBody>
      </p:sp>
      <p:sp>
        <p:nvSpPr>
          <p:cNvPr id="9" name="Cloud 8"/>
          <p:cNvSpPr/>
          <p:nvPr/>
        </p:nvSpPr>
        <p:spPr>
          <a:xfrm>
            <a:off x="8398668" y="908720"/>
            <a:ext cx="3240360" cy="4392488"/>
          </a:xfrm>
          <a:prstGeom prst="cloud">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NZ" sz="1800" dirty="0">
                <a:solidFill>
                  <a:schemeClr val="bg1"/>
                </a:solidFill>
              </a:rPr>
              <a:t>Extermination Campaigns 1930-34</a:t>
            </a:r>
          </a:p>
          <a:p>
            <a:pPr marL="342900" indent="-342900">
              <a:buFont typeface="Arial" panose="020B0604020202020204" pitchFamily="34" charset="0"/>
              <a:buChar char="•"/>
            </a:pPr>
            <a:r>
              <a:rPr lang="en-NZ" sz="1800" dirty="0">
                <a:solidFill>
                  <a:schemeClr val="bg1"/>
                </a:solidFill>
              </a:rPr>
              <a:t>Against Communists</a:t>
            </a:r>
          </a:p>
          <a:p>
            <a:pPr marL="342900" indent="-342900">
              <a:buFont typeface="Arial" panose="020B0604020202020204" pitchFamily="34" charset="0"/>
              <a:buChar char="•"/>
            </a:pPr>
            <a:r>
              <a:rPr lang="en-NZ" sz="1800" dirty="0">
                <a:solidFill>
                  <a:schemeClr val="bg1"/>
                </a:solidFill>
              </a:rPr>
              <a:t>4/5 failures</a:t>
            </a:r>
          </a:p>
          <a:p>
            <a:pPr marL="342900" indent="-342900">
              <a:buFont typeface="Arial" panose="020B0604020202020204" pitchFamily="34" charset="0"/>
              <a:buChar char="•"/>
            </a:pPr>
            <a:r>
              <a:rPr lang="en-NZ" sz="1800" dirty="0">
                <a:solidFill>
                  <a:schemeClr val="bg1"/>
                </a:solidFill>
              </a:rPr>
              <a:t>Mao used guerrilla tactics</a:t>
            </a:r>
          </a:p>
          <a:p>
            <a:pPr marL="342900" indent="-342900">
              <a:buFont typeface="Arial" panose="020B0604020202020204" pitchFamily="34" charset="0"/>
              <a:buChar char="•"/>
            </a:pPr>
            <a:r>
              <a:rPr lang="en-NZ" sz="1800" dirty="0">
                <a:solidFill>
                  <a:schemeClr val="bg1"/>
                </a:solidFill>
              </a:rPr>
              <a:t>Millions of peasants died, Mao’s tactics criticised</a:t>
            </a:r>
          </a:p>
        </p:txBody>
      </p:sp>
      <p:sp>
        <p:nvSpPr>
          <p:cNvPr id="10" name="Cloud 9"/>
          <p:cNvSpPr/>
          <p:nvPr/>
        </p:nvSpPr>
        <p:spPr>
          <a:xfrm>
            <a:off x="4870276" y="5013176"/>
            <a:ext cx="6120680" cy="1728192"/>
          </a:xfrm>
          <a:prstGeom prst="cloud">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1600" b="1" dirty="0">
                <a:solidFill>
                  <a:schemeClr val="bg1"/>
                </a:solidFill>
              </a:rPr>
              <a:t>The Long March</a:t>
            </a:r>
          </a:p>
          <a:p>
            <a:pPr marL="342900" indent="-342900" algn="ctr">
              <a:buFont typeface="Arial" panose="020B0604020202020204" pitchFamily="34" charset="0"/>
              <a:buChar char="•"/>
            </a:pPr>
            <a:r>
              <a:rPr lang="en-NZ" sz="1600" b="1" dirty="0">
                <a:solidFill>
                  <a:schemeClr val="bg1"/>
                </a:solidFill>
              </a:rPr>
              <a:t>CCP escaping 3th campaign</a:t>
            </a:r>
          </a:p>
          <a:p>
            <a:pPr marL="342900" indent="-342900" algn="ctr">
              <a:buFont typeface="Arial" panose="020B0604020202020204" pitchFamily="34" charset="0"/>
              <a:buChar char="•"/>
            </a:pPr>
            <a:r>
              <a:rPr lang="en-NZ" sz="1600" b="1" dirty="0">
                <a:solidFill>
                  <a:schemeClr val="bg1"/>
                </a:solidFill>
              </a:rPr>
              <a:t>Led by Otto Braun – disaster</a:t>
            </a:r>
          </a:p>
          <a:p>
            <a:pPr marL="342900" indent="-342900" algn="ctr">
              <a:buFont typeface="Arial" panose="020B0604020202020204" pitchFamily="34" charset="0"/>
              <a:buChar char="•"/>
            </a:pPr>
            <a:r>
              <a:rPr lang="en-NZ" sz="1600" b="1" dirty="0">
                <a:solidFill>
                  <a:schemeClr val="bg1"/>
                </a:solidFill>
              </a:rPr>
              <a:t>Mao reinstated</a:t>
            </a:r>
          </a:p>
          <a:p>
            <a:pPr marL="342900" indent="-342900" algn="ctr">
              <a:buFont typeface="Arial" panose="020B0604020202020204" pitchFamily="34" charset="0"/>
              <a:buChar char="•"/>
            </a:pPr>
            <a:r>
              <a:rPr lang="en-NZ" sz="1600" b="1" dirty="0">
                <a:solidFill>
                  <a:schemeClr val="bg1"/>
                </a:solidFill>
              </a:rPr>
              <a:t>9000km in 368 days</a:t>
            </a:r>
          </a:p>
          <a:p>
            <a:pPr marL="342900" indent="-342900" algn="ctr">
              <a:buFont typeface="Arial" panose="020B0604020202020204" pitchFamily="34" charset="0"/>
              <a:buChar char="•"/>
            </a:pPr>
            <a:r>
              <a:rPr lang="en-NZ" sz="1600" b="1" dirty="0">
                <a:solidFill>
                  <a:schemeClr val="bg1"/>
                </a:solidFill>
              </a:rPr>
              <a:t>More </a:t>
            </a:r>
            <a:r>
              <a:rPr lang="en-NZ" sz="1600" b="1" dirty="0" err="1">
                <a:solidFill>
                  <a:schemeClr val="bg1"/>
                </a:solidFill>
              </a:rPr>
              <a:t>sypport</a:t>
            </a:r>
            <a:r>
              <a:rPr lang="en-NZ" sz="1600" b="1" dirty="0">
                <a:solidFill>
                  <a:schemeClr val="bg1"/>
                </a:solidFill>
              </a:rPr>
              <a:t> for Communists </a:t>
            </a:r>
          </a:p>
          <a:p>
            <a:pPr marL="342900" indent="-342900" algn="ctr">
              <a:buFont typeface="Arial" panose="020B0604020202020204" pitchFamily="34" charset="0"/>
              <a:buChar char="•"/>
            </a:pPr>
            <a:endParaRPr lang="en-NZ" sz="1600" b="1" dirty="0">
              <a:solidFill>
                <a:schemeClr val="bg1"/>
              </a:solidFill>
            </a:endParaRPr>
          </a:p>
        </p:txBody>
      </p:sp>
    </p:spTree>
    <p:extLst>
      <p:ext uri="{BB962C8B-B14F-4D97-AF65-F5344CB8AC3E}">
        <p14:creationId xmlns:p14="http://schemas.microsoft.com/office/powerpoint/2010/main" val="167685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161" y="116632"/>
            <a:ext cx="10360501" cy="570136"/>
          </a:xfrm>
        </p:spPr>
        <p:txBody>
          <a:bodyPr/>
          <a:lstStyle/>
          <a:p>
            <a:r>
              <a:rPr lang="en-NZ" dirty="0"/>
              <a:t>Life in Liberal areas </a:t>
            </a:r>
          </a:p>
        </p:txBody>
      </p:sp>
      <p:sp>
        <p:nvSpPr>
          <p:cNvPr id="3" name="Content Placeholder 2"/>
          <p:cNvSpPr>
            <a:spLocks noGrp="1"/>
          </p:cNvSpPr>
          <p:nvPr>
            <p:ph idx="1"/>
          </p:nvPr>
        </p:nvSpPr>
        <p:spPr>
          <a:xfrm>
            <a:off x="261764" y="686768"/>
            <a:ext cx="11665296" cy="5910584"/>
          </a:xfrm>
        </p:spPr>
        <p:txBody>
          <a:bodyPr>
            <a:normAutofit fontScale="70000" lnSpcReduction="20000"/>
          </a:bodyPr>
          <a:lstStyle/>
          <a:p>
            <a:r>
              <a:rPr lang="en-NZ" dirty="0"/>
              <a:t>Soon after the Long March, the Communists began making important reforms to land ownership and farming </a:t>
            </a:r>
            <a:r>
              <a:rPr lang="en-NZ" dirty="0" err="1"/>
              <a:t>mathods</a:t>
            </a:r>
            <a:r>
              <a:rPr lang="en-NZ" dirty="0"/>
              <a:t>. </a:t>
            </a:r>
          </a:p>
          <a:p>
            <a:r>
              <a:rPr lang="en-NZ" dirty="0"/>
              <a:t>Firstly large farming estates were confiscated from their landlords and shared among the peasants who did not have any land. Additional help was given to peasants in the form of interest free loans and reduced rent and taxes. </a:t>
            </a:r>
          </a:p>
          <a:p>
            <a:r>
              <a:rPr lang="en-NZ" dirty="0"/>
              <a:t>To help the peasants improve the way they farmed the land, the Red Army engineers made thousands of new farming tools and an agricultural school was set up to. There was also additional help provided at weekends to help the farmers work their land. </a:t>
            </a:r>
          </a:p>
          <a:p>
            <a:r>
              <a:rPr lang="en-NZ" dirty="0"/>
              <a:t>The Communists made many social reforms in the ‘liberation areas’ by abolishing a number of outdated and undesirable practices, especially around the areas of women's practices (</a:t>
            </a:r>
            <a:r>
              <a:rPr lang="en-NZ" dirty="0" err="1"/>
              <a:t>eg</a:t>
            </a:r>
            <a:r>
              <a:rPr lang="en-NZ" dirty="0"/>
              <a:t>. Foot binding was abolished). Women's associations were also set up to help women escape violent husbands. </a:t>
            </a:r>
          </a:p>
          <a:p>
            <a:r>
              <a:rPr lang="en-NZ" dirty="0"/>
              <a:t>Equality was very heavily emphasised in </a:t>
            </a:r>
            <a:r>
              <a:rPr lang="en-NZ" dirty="0" err="1"/>
              <a:t>Yanan</a:t>
            </a:r>
            <a:r>
              <a:rPr lang="en-NZ" dirty="0"/>
              <a:t>, even the big Communist leaders would live in caves and refused any special luxuries. </a:t>
            </a:r>
          </a:p>
          <a:p>
            <a:r>
              <a:rPr lang="en-NZ" dirty="0"/>
              <a:t>Support for the Communists came mostly from the peasants and throughout the war, the Red Army used propaganda to spread Communist ideas in North China. </a:t>
            </a:r>
          </a:p>
          <a:p>
            <a:r>
              <a:rPr lang="en-NZ" dirty="0"/>
              <a:t>They operated under strict discipline, under Mao Zedong’s leadership and never treated peasants badly. </a:t>
            </a:r>
          </a:p>
          <a:p>
            <a:r>
              <a:rPr lang="en-NZ" dirty="0"/>
              <a:t>In return the peasants kept the Red Army informed about Japanese activities, gave them food and shelter and provided them with recruits. </a:t>
            </a:r>
          </a:p>
          <a:p>
            <a:endParaRPr lang="en-NZ" dirty="0"/>
          </a:p>
        </p:txBody>
      </p:sp>
    </p:spTree>
    <p:extLst>
      <p:ext uri="{BB962C8B-B14F-4D97-AF65-F5344CB8AC3E}">
        <p14:creationId xmlns:p14="http://schemas.microsoft.com/office/powerpoint/2010/main" val="2993937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Red Radial 16x9">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800"/>
        </a:defPPr>
      </a:lstStyle>
    </a:txDef>
  </a:objectDefaults>
  <a:extraClrSchemeLst/>
  <a:extLst>
    <a:ext uri="{05A4C25C-085E-4340-85A3-A5531E510DB2}">
      <thm15:themeFamily xmlns:thm15="http://schemas.microsoft.com/office/thememl/2012/main" name="TF02804895" id="{68999234-8DFD-4917-9E9A-A1A0AECD5E67}" vid="{F8691E0C-9980-4F34-AB76-18F64CB286D1}"/>
    </a:ext>
  </a:extLst>
</a:theme>
</file>

<file path=ppt/theme/theme2.xml><?xml version="1.0" encoding="utf-8"?>
<a:theme xmlns:a="http://schemas.openxmlformats.org/drawingml/2006/main" name="Office Theme">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Theme">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1380992</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This template makes an impression with its bold red background, radial sunburst pattern, and contrasting black title bar. Consider it for your small business or marketing presentation. Or, take advantage of the red color scheme to make a holiday-themed presentation.  Compatible with PowerPoint 2013 and later, this template offers a variety of slide layouts including title slides, bulleted lists, photo with captions, a sample chart, and blank slide, all in a widescreen (16X9) format.
</APDescription>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2011-12-19T18:35:00+00:00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TP102804893</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725212</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REDMOND\v-vaddu</DisplayName>
        <AccountId>2567</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A765CE0-A8A0-42E0-82D2-3F870DB4D5F7}">
  <ds:schemaRefs>
    <ds:schemaRef ds:uri="http://schemas.microsoft.com/sharepoint/v3/contenttype/forms"/>
  </ds:schemaRefs>
</ds:datastoreItem>
</file>

<file path=customXml/itemProps2.xml><?xml version="1.0" encoding="utf-8"?>
<ds:datastoreItem xmlns:ds="http://schemas.openxmlformats.org/officeDocument/2006/customXml" ds:itemID="{45076977-ECB7-44C2-A70D-853BB6B41242}">
  <ds:schemaRef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documentManagement/types"/>
    <ds:schemaRef ds:uri="http://schemas.microsoft.com/office/2006/metadata/properties"/>
    <ds:schemaRef ds:uri="http://purl.org/dc/terms/"/>
    <ds:schemaRef ds:uri="4873beb7-5857-4685-be1f-d57550cc96cc"/>
    <ds:schemaRef ds:uri="http://www.w3.org/XML/1998/namespace"/>
  </ds:schemaRefs>
</ds:datastoreItem>
</file>

<file path=customXml/itemProps3.xml><?xml version="1.0" encoding="utf-8"?>
<ds:datastoreItem xmlns:ds="http://schemas.openxmlformats.org/officeDocument/2006/customXml" ds:itemID="{41BC18E0-614B-4152-A3EE-8AA2B60C721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Red radial lines presentation (widescreen)</Template>
  <TotalTime>4167</TotalTime>
  <Words>2527</Words>
  <Application>Microsoft Office PowerPoint</Application>
  <PresentationFormat>Custom</PresentationFormat>
  <Paragraphs>102</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Cambria</vt:lpstr>
      <vt:lpstr>Red Radial 16x9</vt:lpstr>
      <vt:lpstr>China 1928 - 1934</vt:lpstr>
      <vt:lpstr>PowerPoint Presentation</vt:lpstr>
      <vt:lpstr>Reality </vt:lpstr>
      <vt:lpstr>The Long March – Background </vt:lpstr>
      <vt:lpstr>The Long March </vt:lpstr>
      <vt:lpstr>To a united front 1931-7</vt:lpstr>
      <vt:lpstr>Yet another extermination campaign, 1936</vt:lpstr>
      <vt:lpstr>The Xian Incident, Dec 1936</vt:lpstr>
      <vt:lpstr>The JAPANESE – CHINA WAR 1937-45</vt:lpstr>
      <vt:lpstr>American Involvement </vt:lpstr>
      <vt:lpstr>The people at war </vt:lpstr>
      <vt:lpstr>The Communists at war </vt:lpstr>
      <vt:lpstr>The fight for china – Communism v guomindang</vt:lpstr>
      <vt:lpstr>PowerPoint Presentation</vt:lpstr>
      <vt:lpstr>PowerPoint Presentation</vt:lpstr>
      <vt:lpstr>PowerPoint Presentation</vt:lpstr>
      <vt:lpstr>Life in Liberal areas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China 1928 - 1934</dc:title>
  <dc:creator>Sarah Jane Clifford</dc:creator>
  <cp:lastModifiedBy>Sarah Jane Clifford</cp:lastModifiedBy>
  <cp:revision>28</cp:revision>
  <dcterms:created xsi:type="dcterms:W3CDTF">2017-07-03T20:03:05Z</dcterms:created>
  <dcterms:modified xsi:type="dcterms:W3CDTF">2017-07-06T21:44:11Z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