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1" d="100"/>
          <a:sy n="81" d="100"/>
        </p:scale>
        <p:origin x="638"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tx2">
                  <a:lumMod val="75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7/6/2017</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7/6/2017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7/6/2017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7/6/2017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7/6/2017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7/6/2017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7/6/2017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7/6/2017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7/6/2017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7/6/2017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7/6/2017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7/6/2017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7/6/2017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7/6/2017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a:gradFill flip="none" rotWithShape="1">
            <a:gsLst>
              <a:gs pos="0">
                <a:schemeClr val="tx2"/>
              </a:gs>
              <a:gs pos="100000">
                <a:schemeClr val="tx2">
                  <a:lumMod val="50000"/>
                </a:schemeClr>
              </a:gs>
            </a:gsLst>
            <a:lin ang="5400000" scaled="0"/>
            <a:tileRect/>
          </a:gradFill>
        </p:grpSpPr>
        <p:grpSp>
          <p:nvGrpSpPr>
            <p:cNvPr id="9" name="Group 8"/>
            <p:cNvGrpSpPr/>
            <p:nvPr/>
          </p:nvGrpSpPr>
          <p:grpSpPr>
            <a:xfrm>
              <a:off x="-14288" y="0"/>
              <a:ext cx="1220788" cy="6858001"/>
              <a:chOff x="-14288" y="0"/>
              <a:chExt cx="1220788" cy="6858001"/>
            </a:xfrm>
            <a:grp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p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7/6/2017</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NZ" dirty="0"/>
              <a:t>The FINAL struggle </a:t>
            </a:r>
          </a:p>
        </p:txBody>
      </p:sp>
      <p:sp>
        <p:nvSpPr>
          <p:cNvPr id="3" name="Subtitle 2"/>
          <p:cNvSpPr>
            <a:spLocks noGrp="1"/>
          </p:cNvSpPr>
          <p:nvPr>
            <p:ph type="subTitle" idx="1"/>
          </p:nvPr>
        </p:nvSpPr>
        <p:spPr/>
        <p:txBody>
          <a:bodyPr>
            <a:normAutofit/>
          </a:bodyPr>
          <a:lstStyle/>
          <a:p>
            <a:pPr algn="ctr"/>
            <a:r>
              <a:rPr lang="en-NZ" sz="3600" dirty="0"/>
              <a:t>1945-9</a:t>
            </a:r>
          </a:p>
        </p:txBody>
      </p:sp>
    </p:spTree>
    <p:extLst>
      <p:ext uri="{BB962C8B-B14F-4D97-AF65-F5344CB8AC3E}">
        <p14:creationId xmlns:p14="http://schemas.microsoft.com/office/powerpoint/2010/main" val="14078800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138227"/>
            <a:ext cx="9905998" cy="729991"/>
          </a:xfrm>
        </p:spPr>
        <p:txBody>
          <a:bodyPr/>
          <a:lstStyle/>
          <a:p>
            <a:pPr algn="ctr"/>
            <a:r>
              <a:rPr lang="en-NZ" b="1" u="sng" dirty="0"/>
              <a:t>Disunity </a:t>
            </a:r>
          </a:p>
        </p:txBody>
      </p:sp>
      <p:sp>
        <p:nvSpPr>
          <p:cNvPr id="3" name="Content Placeholder 2"/>
          <p:cNvSpPr>
            <a:spLocks noGrp="1"/>
          </p:cNvSpPr>
          <p:nvPr>
            <p:ph idx="1"/>
          </p:nvPr>
        </p:nvSpPr>
        <p:spPr>
          <a:xfrm>
            <a:off x="387927" y="1006764"/>
            <a:ext cx="11526981" cy="5551054"/>
          </a:xfrm>
        </p:spPr>
        <p:txBody>
          <a:bodyPr/>
          <a:lstStyle/>
          <a:p>
            <a:r>
              <a:rPr lang="en-NZ" dirty="0"/>
              <a:t>Even though the Guomindang and the Communists formed a united front against the Japanese, they continued their civil war against each other in the background. </a:t>
            </a:r>
          </a:p>
          <a:p>
            <a:r>
              <a:rPr lang="en-NZ" dirty="0"/>
              <a:t>In 1938 armed clashed too place between then outside Beijing and in 1941 </a:t>
            </a:r>
            <a:r>
              <a:rPr lang="en-NZ" dirty="0" err="1"/>
              <a:t>Guomidang</a:t>
            </a:r>
            <a:r>
              <a:rPr lang="en-NZ" dirty="0"/>
              <a:t> forces attacked Communists capturing and killing over 10,000 of them. Chiang also used his old tactics of encirclement to surround the </a:t>
            </a:r>
            <a:r>
              <a:rPr lang="en-NZ" dirty="0" err="1"/>
              <a:t>Yanan</a:t>
            </a:r>
            <a:r>
              <a:rPr lang="en-NZ" dirty="0"/>
              <a:t> Soviet in yet another extermination campaign. </a:t>
            </a:r>
          </a:p>
          <a:p>
            <a:r>
              <a:rPr lang="en-NZ" dirty="0"/>
              <a:t>So while the Communists were expanding in North and central China, they were on the defensive in </a:t>
            </a:r>
            <a:r>
              <a:rPr lang="en-NZ" dirty="0" err="1"/>
              <a:t>Yanan</a:t>
            </a:r>
            <a:r>
              <a:rPr lang="en-NZ" dirty="0"/>
              <a:t>. </a:t>
            </a:r>
          </a:p>
          <a:p>
            <a:r>
              <a:rPr lang="en-NZ" dirty="0"/>
              <a:t>At the end of the war against Japan, the Communists and Guomindang raced for control of the areas that Japan had controlled. The Communists were in the best position to win this race as physically they were closer and more organised. </a:t>
            </a:r>
          </a:p>
        </p:txBody>
      </p:sp>
    </p:spTree>
    <p:extLst>
      <p:ext uri="{BB962C8B-B14F-4D97-AF65-F5344CB8AC3E}">
        <p14:creationId xmlns:p14="http://schemas.microsoft.com/office/powerpoint/2010/main" val="2505856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2" y="110518"/>
            <a:ext cx="9905998" cy="729991"/>
          </a:xfrm>
        </p:spPr>
        <p:txBody>
          <a:bodyPr>
            <a:normAutofit/>
          </a:bodyPr>
          <a:lstStyle/>
          <a:p>
            <a:pPr algn="ctr"/>
            <a:r>
              <a:rPr lang="en-NZ" sz="4000" b="1" u="sng" dirty="0"/>
              <a:t>American Involvement </a:t>
            </a:r>
          </a:p>
        </p:txBody>
      </p:sp>
      <p:sp>
        <p:nvSpPr>
          <p:cNvPr id="3" name="Content Placeholder 2"/>
          <p:cNvSpPr>
            <a:spLocks noGrp="1"/>
          </p:cNvSpPr>
          <p:nvPr>
            <p:ph idx="1"/>
          </p:nvPr>
        </p:nvSpPr>
        <p:spPr>
          <a:xfrm>
            <a:off x="240145" y="840509"/>
            <a:ext cx="11776363" cy="5846618"/>
          </a:xfrm>
        </p:spPr>
        <p:txBody>
          <a:bodyPr/>
          <a:lstStyle/>
          <a:p>
            <a:r>
              <a:rPr lang="en-NZ" dirty="0"/>
              <a:t>The government of the United States of America did not want the Communists to win control of China. To prevent them gaining anymore land, the US </a:t>
            </a:r>
            <a:r>
              <a:rPr lang="en-NZ" dirty="0" err="1"/>
              <a:t>airforce</a:t>
            </a:r>
            <a:r>
              <a:rPr lang="en-NZ" dirty="0"/>
              <a:t> organised a massive airlift to help the Guomindang forces to get to key areas to get control before the Communists. </a:t>
            </a:r>
          </a:p>
          <a:p>
            <a:r>
              <a:rPr lang="en-NZ" dirty="0"/>
              <a:t>This was of huge help to the Guomindang forces. </a:t>
            </a:r>
          </a:p>
          <a:p>
            <a:r>
              <a:rPr lang="en-NZ" dirty="0"/>
              <a:t>Although the American government helped the Guomindang forces with the airlift, they did not want to renew the Civil War. Instead they wanted the two parties to share power and form a joint government. </a:t>
            </a:r>
          </a:p>
          <a:p>
            <a:r>
              <a:rPr lang="en-NZ" dirty="0"/>
              <a:t>December 1945 saw the US sending General George C. Marshall, one of America’s most respected military leaders, to China to bring they two sides together. </a:t>
            </a:r>
          </a:p>
          <a:p>
            <a:r>
              <a:rPr lang="en-NZ" dirty="0"/>
              <a:t>While he did manage to get both sides to a conference and sign a truce, this truce broke down in 1946 and they returned to  the battlefield.  </a:t>
            </a:r>
          </a:p>
        </p:txBody>
      </p:sp>
    </p:spTree>
    <p:extLst>
      <p:ext uri="{BB962C8B-B14F-4D97-AF65-F5344CB8AC3E}">
        <p14:creationId xmlns:p14="http://schemas.microsoft.com/office/powerpoint/2010/main" val="32199239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175172"/>
            <a:ext cx="9905998" cy="628391"/>
          </a:xfrm>
        </p:spPr>
        <p:txBody>
          <a:bodyPr/>
          <a:lstStyle/>
          <a:p>
            <a:r>
              <a:rPr lang="en-NZ" dirty="0"/>
              <a:t>The civil war </a:t>
            </a:r>
          </a:p>
        </p:txBody>
      </p:sp>
      <p:sp>
        <p:nvSpPr>
          <p:cNvPr id="3" name="Content Placeholder 2"/>
          <p:cNvSpPr>
            <a:spLocks noGrp="1"/>
          </p:cNvSpPr>
          <p:nvPr>
            <p:ph idx="1"/>
          </p:nvPr>
        </p:nvSpPr>
        <p:spPr>
          <a:xfrm>
            <a:off x="184727" y="895927"/>
            <a:ext cx="11841017" cy="5735782"/>
          </a:xfrm>
        </p:spPr>
        <p:txBody>
          <a:bodyPr>
            <a:normAutofit fontScale="92500" lnSpcReduction="10000"/>
          </a:bodyPr>
          <a:lstStyle/>
          <a:p>
            <a:r>
              <a:rPr lang="en-NZ" dirty="0"/>
              <a:t>As the Communists and Guomindang prepared to fight, most people thought the Guomindang would easily win. There were American trained and equipped and had over three million people. They also held all the main cities, railway lines and some of the richest provinces. Chiang was also seen as one of the true leaders of China by many foreign leaders. </a:t>
            </a:r>
          </a:p>
          <a:p>
            <a:r>
              <a:rPr lang="en-NZ" dirty="0"/>
              <a:t>In comparison, the Communists were weak. They only held influence in the countryside, had no air force, few railways, no navy and an army of one million. They also had no backing from a strong foreign country. </a:t>
            </a:r>
          </a:p>
          <a:p>
            <a:r>
              <a:rPr lang="en-NZ" dirty="0"/>
              <a:t>The civil war started in again in June 1946 when a million Guomindang troops launched a great offensive in north China. By March 1947 they had won a series of battles against the Communists and had even captured the Communist stronghold of </a:t>
            </a:r>
            <a:r>
              <a:rPr lang="en-NZ" dirty="0" err="1"/>
              <a:t>Yanan</a:t>
            </a:r>
            <a:r>
              <a:rPr lang="en-NZ" dirty="0"/>
              <a:t>. </a:t>
            </a:r>
          </a:p>
          <a:p>
            <a:r>
              <a:rPr lang="en-NZ" dirty="0"/>
              <a:t>However, the Red Army, which was renamed the People’s Liberation Army (PLA) fought back with great skill. Led by Lin Biao, they managed to avoid major battles with the Guomindang and concentrated their efforts on guerrilla tactics. This helped to put the Guomindang on the defensive and more and more peasants flocked to joined the Communists. </a:t>
            </a:r>
          </a:p>
        </p:txBody>
      </p:sp>
    </p:spTree>
    <p:extLst>
      <p:ext uri="{BB962C8B-B14F-4D97-AF65-F5344CB8AC3E}">
        <p14:creationId xmlns:p14="http://schemas.microsoft.com/office/powerpoint/2010/main" val="22703107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2" y="110518"/>
            <a:ext cx="9905998" cy="609918"/>
          </a:xfrm>
        </p:spPr>
        <p:txBody>
          <a:bodyPr>
            <a:noAutofit/>
          </a:bodyPr>
          <a:lstStyle/>
          <a:p>
            <a:pPr algn="ctr"/>
            <a:r>
              <a:rPr lang="en-NZ" sz="4000" b="1" u="sng" dirty="0"/>
              <a:t>Problems caused by the civil war </a:t>
            </a:r>
          </a:p>
        </p:txBody>
      </p:sp>
      <p:sp>
        <p:nvSpPr>
          <p:cNvPr id="3" name="Content Placeholder 2"/>
          <p:cNvSpPr>
            <a:spLocks noGrp="1"/>
          </p:cNvSpPr>
          <p:nvPr>
            <p:ph idx="1"/>
          </p:nvPr>
        </p:nvSpPr>
        <p:spPr>
          <a:xfrm>
            <a:off x="258618" y="858982"/>
            <a:ext cx="11711709" cy="5717309"/>
          </a:xfrm>
        </p:spPr>
        <p:txBody>
          <a:bodyPr/>
          <a:lstStyle/>
          <a:p>
            <a:r>
              <a:rPr lang="en-NZ" dirty="0"/>
              <a:t>Civilians in the Guomindang held cities were suffering badly. Inflation grew rapidly and as the cost of living grew, their wages didn’t so many went on strike. Others just stopped working and turned to robbery. </a:t>
            </a:r>
          </a:p>
          <a:p>
            <a:r>
              <a:rPr lang="en-NZ" dirty="0"/>
              <a:t>The more the people suffered, the more they stopped supporting the Guomindang and turned to the Communist party. </a:t>
            </a:r>
          </a:p>
          <a:p>
            <a:r>
              <a:rPr lang="en-NZ" dirty="0"/>
              <a:t>The </a:t>
            </a:r>
            <a:r>
              <a:rPr lang="en-NZ" dirty="0" err="1"/>
              <a:t>Blueshirts</a:t>
            </a:r>
            <a:r>
              <a:rPr lang="en-NZ" dirty="0"/>
              <a:t> became more harsh in their treatment of the people and strict censorship increased. Things got so bad that by 1947 Chiang admitted that the party had become corrupt and disunited. </a:t>
            </a:r>
          </a:p>
          <a:p>
            <a:r>
              <a:rPr lang="en-NZ" dirty="0"/>
              <a:t>The American government also saw that the Guomindang was losing support and pulled all aid from their campaign, which weakened their side more. </a:t>
            </a:r>
          </a:p>
        </p:txBody>
      </p:sp>
    </p:spTree>
    <p:extLst>
      <p:ext uri="{BB962C8B-B14F-4D97-AF65-F5344CB8AC3E}">
        <p14:creationId xmlns:p14="http://schemas.microsoft.com/office/powerpoint/2010/main" val="13676953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2" y="110518"/>
            <a:ext cx="9905998" cy="757700"/>
          </a:xfrm>
        </p:spPr>
        <p:txBody>
          <a:bodyPr>
            <a:normAutofit/>
          </a:bodyPr>
          <a:lstStyle/>
          <a:p>
            <a:pPr algn="ctr"/>
            <a:r>
              <a:rPr lang="en-NZ" sz="4000" b="1" u="sng" dirty="0"/>
              <a:t>Communist victory</a:t>
            </a:r>
          </a:p>
        </p:txBody>
      </p:sp>
      <p:sp>
        <p:nvSpPr>
          <p:cNvPr id="3" name="Content Placeholder 2"/>
          <p:cNvSpPr>
            <a:spLocks noGrp="1"/>
          </p:cNvSpPr>
          <p:nvPr>
            <p:ph idx="1"/>
          </p:nvPr>
        </p:nvSpPr>
        <p:spPr>
          <a:xfrm>
            <a:off x="203200" y="932873"/>
            <a:ext cx="11785600" cy="5652654"/>
          </a:xfrm>
        </p:spPr>
        <p:txBody>
          <a:bodyPr>
            <a:normAutofit lnSpcReduction="10000"/>
          </a:bodyPr>
          <a:lstStyle/>
          <a:p>
            <a:r>
              <a:rPr lang="en-NZ" dirty="0"/>
              <a:t>By 1948 the PLA was large enough to abandon guerrilla tactics and to fight the Guomindang head on. </a:t>
            </a:r>
          </a:p>
          <a:p>
            <a:r>
              <a:rPr lang="en-NZ" dirty="0"/>
              <a:t>In November 1948 they went on the attack and large scale fighting followed. </a:t>
            </a:r>
          </a:p>
          <a:p>
            <a:r>
              <a:rPr lang="en-NZ" dirty="0"/>
              <a:t>In the battle of </a:t>
            </a:r>
            <a:r>
              <a:rPr lang="en-NZ" dirty="0" err="1"/>
              <a:t>Huai</a:t>
            </a:r>
            <a:r>
              <a:rPr lang="en-NZ" dirty="0"/>
              <a:t>-Hai the Guomindang lost more than half a million men and huge amounts of their equipment. This allowed the PLA to move freely in central China and eventually capture Beijing, then Shanghai. </a:t>
            </a:r>
          </a:p>
          <a:p>
            <a:r>
              <a:rPr lang="en-NZ" dirty="0"/>
              <a:t>On the 1</a:t>
            </a:r>
            <a:r>
              <a:rPr lang="en-NZ" baseline="30000" dirty="0"/>
              <a:t>st</a:t>
            </a:r>
            <a:r>
              <a:rPr lang="en-NZ" dirty="0"/>
              <a:t> October 1949 the Communists were able to proclaim the existence of a new kind of China – The People’s Republic of China. </a:t>
            </a:r>
          </a:p>
          <a:p>
            <a:r>
              <a:rPr lang="en-NZ" dirty="0"/>
              <a:t>The only part of China not under Communist control was the island of Taiwan. Realising that they were loosing the war, </a:t>
            </a:r>
            <a:r>
              <a:rPr lang="en-NZ" dirty="0" err="1"/>
              <a:t>Chaing</a:t>
            </a:r>
            <a:r>
              <a:rPr lang="en-NZ" dirty="0"/>
              <a:t> had retreated to Taiwan, taking 20,000 troops with him as well as China’s gold reserve. Until his death in 1975 Chiang </a:t>
            </a:r>
            <a:r>
              <a:rPr lang="en-NZ" dirty="0" err="1"/>
              <a:t>Kaishek</a:t>
            </a:r>
            <a:r>
              <a:rPr lang="en-NZ" dirty="0"/>
              <a:t> ruled Taiwan as the ‘Republic of China’, beyond the reach of the Communists. </a:t>
            </a:r>
          </a:p>
        </p:txBody>
      </p:sp>
    </p:spTree>
    <p:extLst>
      <p:ext uri="{BB962C8B-B14F-4D97-AF65-F5344CB8AC3E}">
        <p14:creationId xmlns:p14="http://schemas.microsoft.com/office/powerpoint/2010/main" val="15074713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NZ" dirty="0"/>
          </a:p>
        </p:txBody>
      </p:sp>
      <p:sp>
        <p:nvSpPr>
          <p:cNvPr id="3" name="Content Placeholder 2"/>
          <p:cNvSpPr>
            <a:spLocks noGrp="1"/>
          </p:cNvSpPr>
          <p:nvPr>
            <p:ph idx="1"/>
          </p:nvPr>
        </p:nvSpPr>
        <p:spPr/>
        <p:txBody>
          <a:bodyPr/>
          <a:lstStyle/>
          <a:p>
            <a:endParaRPr lang="en-NZ"/>
          </a:p>
        </p:txBody>
      </p:sp>
    </p:spTree>
    <p:extLst>
      <p:ext uri="{BB962C8B-B14F-4D97-AF65-F5344CB8AC3E}">
        <p14:creationId xmlns:p14="http://schemas.microsoft.com/office/powerpoint/2010/main" val="26505019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8D1E14"/>
      </a:dk2>
      <a:lt2>
        <a:srgbClr val="FF744E"/>
      </a:lt2>
      <a:accent1>
        <a:srgbClr val="E9B758"/>
      </a:accent1>
      <a:accent2>
        <a:srgbClr val="FE8943"/>
      </a:accent2>
      <a:accent3>
        <a:srgbClr val="AEA27C"/>
      </a:accent3>
      <a:accent4>
        <a:srgbClr val="90B46E"/>
      </a:accent4>
      <a:accent5>
        <a:srgbClr val="71AEC1"/>
      </a:accent5>
      <a:accent6>
        <a:srgbClr val="C98DE7"/>
      </a:accent6>
      <a:hlink>
        <a:srgbClr val="FF7A22"/>
      </a:hlink>
      <a:folHlink>
        <a:srgbClr val="FDCD86"/>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88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2000"/>
                <a:satMod val="150000"/>
                <a:lumMod val="15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14971C58-AB76-4A2A-B231-5F8CA03CF491}"/>
    </a:ext>
  </a:extLst>
</a:theme>
</file>

<file path=docProps/app.xml><?xml version="1.0" encoding="utf-8"?>
<Properties xmlns="http://schemas.openxmlformats.org/officeDocument/2006/extended-properties" xmlns:vt="http://schemas.openxmlformats.org/officeDocument/2006/docPropsVTypes">
  <Template>TM04033919[[fn=Circuit]]</Template>
  <TotalTime>1382</TotalTime>
  <Words>806</Words>
  <Application>Microsoft Office PowerPoint</Application>
  <PresentationFormat>Widescreen</PresentationFormat>
  <Paragraphs>29</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Trebuchet MS</vt:lpstr>
      <vt:lpstr>Tw Cen MT</vt:lpstr>
      <vt:lpstr>Circuit</vt:lpstr>
      <vt:lpstr>The FINAL struggle </vt:lpstr>
      <vt:lpstr>Disunity </vt:lpstr>
      <vt:lpstr>American Involvement </vt:lpstr>
      <vt:lpstr>The civil war </vt:lpstr>
      <vt:lpstr>Problems caused by the civil war </vt:lpstr>
      <vt:lpstr>Communist victory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FINAL struggle</dc:title>
  <dc:creator>Sarah Jane Clifford</dc:creator>
  <cp:lastModifiedBy>Sarah Jane Clifford</cp:lastModifiedBy>
  <cp:revision>6</cp:revision>
  <dcterms:created xsi:type="dcterms:W3CDTF">2017-07-06T00:50:28Z</dcterms:created>
  <dcterms:modified xsi:type="dcterms:W3CDTF">2017-07-06T23:52:46Z</dcterms:modified>
</cp:coreProperties>
</file>