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614"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5C6C91-D3D9-41A2-9D7D-962E81FC42A8}" type="datetimeFigureOut">
              <a:rPr lang="en-NZ" smtClean="0"/>
              <a:t>25/07/2017</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7CBABA-72A2-40B8-90B4-B96014952AF7}" type="slidenum">
              <a:rPr lang="en-NZ" smtClean="0"/>
              <a:t>‹#›</a:t>
            </a:fld>
            <a:endParaRPr lang="en-NZ"/>
          </a:p>
        </p:txBody>
      </p:sp>
    </p:spTree>
    <p:extLst>
      <p:ext uri="{BB962C8B-B14F-4D97-AF65-F5344CB8AC3E}">
        <p14:creationId xmlns:p14="http://schemas.microsoft.com/office/powerpoint/2010/main" val="2013493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7/25/2017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7/25/2017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7/25/2017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7/25/2017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7/25/2017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7/25/2017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7/25/2017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7/25/2017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7/25/2017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7/25/2017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7/25/2017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7/25/2017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7/25/2017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7/25/2017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7/25/2017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7/25/2017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7/25/2017</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7/25/2017</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historylearningsite.co.uk/prague_spring_1968.htm" TargetMode="External"/><Relationship Id="rId2" Type="http://schemas.openxmlformats.org/officeDocument/2006/relationships/hyperlink" Target="http://www.historylearningsite.co.uk/nato.htm"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historylearningsite.co.uk/nuclear_arms_race.htm"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historylearningsite.co.uk/coldwar.htm"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https://www.youtube.com/embed/1V-6psM1PH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NZ" dirty="0"/>
              <a:t>The Warsaw Pact </a:t>
            </a:r>
          </a:p>
        </p:txBody>
      </p:sp>
      <p:sp>
        <p:nvSpPr>
          <p:cNvPr id="3" name="Subtitle 2"/>
          <p:cNvSpPr>
            <a:spLocks noGrp="1"/>
          </p:cNvSpPr>
          <p:nvPr>
            <p:ph type="subTitle" idx="1"/>
          </p:nvPr>
        </p:nvSpPr>
        <p:spPr/>
        <p:txBody>
          <a:bodyPr/>
          <a:lstStyle/>
          <a:p>
            <a:r>
              <a:rPr lang="en-NZ" dirty="0"/>
              <a:t>May 1955</a:t>
            </a:r>
          </a:p>
        </p:txBody>
      </p:sp>
    </p:spTree>
    <p:extLst>
      <p:ext uri="{BB962C8B-B14F-4D97-AF65-F5344CB8AC3E}">
        <p14:creationId xmlns:p14="http://schemas.microsoft.com/office/powerpoint/2010/main" val="1279743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Introduction </a:t>
            </a:r>
          </a:p>
        </p:txBody>
      </p:sp>
      <p:sp>
        <p:nvSpPr>
          <p:cNvPr id="3" name="Content Placeholder 2"/>
          <p:cNvSpPr>
            <a:spLocks noGrp="1"/>
          </p:cNvSpPr>
          <p:nvPr>
            <p:ph idx="1"/>
          </p:nvPr>
        </p:nvSpPr>
        <p:spPr>
          <a:xfrm>
            <a:off x="680321" y="2336872"/>
            <a:ext cx="10985206" cy="4257891"/>
          </a:xfrm>
        </p:spPr>
        <p:txBody>
          <a:bodyPr>
            <a:normAutofit/>
          </a:bodyPr>
          <a:lstStyle/>
          <a:p>
            <a:r>
              <a:rPr lang="en-NZ" dirty="0"/>
              <a:t>The Warsaw Pact was the Soviet Union’s response to West </a:t>
            </a:r>
            <a:br>
              <a:rPr lang="en-NZ" dirty="0"/>
            </a:br>
            <a:r>
              <a:rPr lang="en-NZ" dirty="0"/>
              <a:t>Germany joining </a:t>
            </a:r>
            <a:r>
              <a:rPr lang="en-NZ" dirty="0" err="1">
                <a:hlinkClick r:id="rId2" tooltip="Opens internal link in current window"/>
              </a:rPr>
              <a:t>NATO</a:t>
            </a:r>
            <a:r>
              <a:rPr lang="en-NZ" dirty="0" err="1"/>
              <a:t>and</a:t>
            </a:r>
            <a:r>
              <a:rPr lang="en-NZ" dirty="0"/>
              <a:t> came into being in May 1955. </a:t>
            </a:r>
          </a:p>
          <a:p>
            <a:r>
              <a:rPr lang="en-NZ" dirty="0"/>
              <a:t>The Warsaw Pact, named after the meeting to create it was held in Warsaw, was based throughout the Soviet Bloc and troops in it were used in the ending of the </a:t>
            </a:r>
            <a:r>
              <a:rPr lang="en-NZ" dirty="0">
                <a:hlinkClick r:id="rId3" tooltip="Opens internal link in current window"/>
              </a:rPr>
              <a:t>1968 Czech Revolt</a:t>
            </a:r>
            <a:r>
              <a:rPr lang="en-NZ" dirty="0"/>
              <a:t>.</a:t>
            </a:r>
          </a:p>
          <a:p>
            <a:r>
              <a:rPr lang="en-NZ" dirty="0"/>
              <a:t>The Warsaw Pact, officially the ‘Treaty of Friendship, Cooperation and Mutual Assistance’, was obviously very much dominated by the Soviet Union. Soviet made tanks, aircraft and guns were used throughout the Warsaw Pact and the military command was dominated by decisions made in Moscow.</a:t>
            </a:r>
            <a:endParaRPr lang="en-NZ" dirty="0"/>
          </a:p>
        </p:txBody>
      </p:sp>
      <p:pic>
        <p:nvPicPr>
          <p:cNvPr id="4" name="Picture 3"/>
          <p:cNvPicPr>
            <a:picLocks noChangeAspect="1"/>
          </p:cNvPicPr>
          <p:nvPr/>
        </p:nvPicPr>
        <p:blipFill>
          <a:blip r:embed="rId4"/>
          <a:stretch>
            <a:fillRect/>
          </a:stretch>
        </p:blipFill>
        <p:spPr>
          <a:xfrm>
            <a:off x="9811046" y="176981"/>
            <a:ext cx="2175752" cy="2757948"/>
          </a:xfrm>
          <a:prstGeom prst="rect">
            <a:avLst/>
          </a:prstGeom>
          <a:ln>
            <a:noFill/>
          </a:ln>
          <a:effectLst>
            <a:softEdge rad="112500"/>
          </a:effectLst>
        </p:spPr>
      </p:pic>
    </p:spTree>
    <p:extLst>
      <p:ext uri="{BB962C8B-B14F-4D97-AF65-F5344CB8AC3E}">
        <p14:creationId xmlns:p14="http://schemas.microsoft.com/office/powerpoint/2010/main" val="2224195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273" y="2004292"/>
            <a:ext cx="11711709" cy="4756726"/>
          </a:xfrm>
        </p:spPr>
        <p:txBody>
          <a:bodyPr>
            <a:normAutofit lnSpcReduction="10000"/>
          </a:bodyPr>
          <a:lstStyle/>
          <a:p>
            <a:r>
              <a:rPr lang="en-NZ" dirty="0"/>
              <a:t>Like NATO, the Warsaw Pact had a political Consultative Committee with a civilian Secretary-General. It also, like NATO, had a commander-in-chief who was the most senior military figure in it. Each member of the Warsaw Pact had to pledge to defend other members if they were attacked.</a:t>
            </a:r>
          </a:p>
          <a:p>
            <a:r>
              <a:rPr lang="en-NZ" dirty="0"/>
              <a:t>Whereas the military in NATO was primarily made up of professionals (except for the years when member nations had conscription), the Warsaw Pact very much depended on conscription, whereby young men and women had to serve in their respective country’s military. This reliance on enforcement almost certainly undermined the professional capability of the Warsaw Pact – though its overall military capability was never challenged by NATO as neither side ever fought the other. In the west, the Warsaw Pact was demonised as a massive military monster waiting its chance to attack Western Europe. While this served a useful propaganda purpose, figures acquired by the International Institute for Strategic Studies (IISS) tend to undermine this as the Warsaw Pact had fewer of everything when compared to NATO except fighter aircraft and battle tanks.</a:t>
            </a:r>
            <a:endParaRPr lang="en-NZ" dirty="0"/>
          </a:p>
        </p:txBody>
      </p:sp>
    </p:spTree>
    <p:extLst>
      <p:ext uri="{BB962C8B-B14F-4D97-AF65-F5344CB8AC3E}">
        <p14:creationId xmlns:p14="http://schemas.microsoft.com/office/powerpoint/2010/main" val="65879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dirty="0"/>
              <a:t>IISS claimed that in 1983, the Warsaw Pact had:</a:t>
            </a:r>
            <a:endParaRPr lang="en-NZ" dirty="0"/>
          </a:p>
        </p:txBody>
      </p:sp>
      <p:sp>
        <p:nvSpPr>
          <p:cNvPr id="3" name="Content Placeholder 2"/>
          <p:cNvSpPr>
            <a:spLocks noGrp="1"/>
          </p:cNvSpPr>
          <p:nvPr>
            <p:ph idx="1"/>
          </p:nvPr>
        </p:nvSpPr>
        <p:spPr>
          <a:xfrm>
            <a:off x="680322" y="2336872"/>
            <a:ext cx="5443388" cy="4313309"/>
          </a:xfrm>
        </p:spPr>
        <p:txBody>
          <a:bodyPr>
            <a:normAutofit fontScale="85000" lnSpcReduction="10000"/>
          </a:bodyPr>
          <a:lstStyle/>
          <a:p>
            <a:pPr fontAlgn="base"/>
            <a:r>
              <a:rPr lang="en-NZ" dirty="0"/>
              <a:t>1,714,000 ground forces</a:t>
            </a:r>
          </a:p>
          <a:p>
            <a:pPr fontAlgn="base"/>
            <a:r>
              <a:rPr lang="en-NZ" dirty="0"/>
              <a:t>85 divisions</a:t>
            </a:r>
          </a:p>
          <a:p>
            <a:pPr fontAlgn="base"/>
            <a:r>
              <a:rPr lang="en-NZ" dirty="0"/>
              <a:t>25,490 main battle tanks</a:t>
            </a:r>
          </a:p>
          <a:p>
            <a:pPr fontAlgn="base"/>
            <a:r>
              <a:rPr lang="en-NZ" dirty="0"/>
              <a:t>1,787 anti-tank guided weapon launchers</a:t>
            </a:r>
          </a:p>
          <a:p>
            <a:pPr fontAlgn="base"/>
            <a:r>
              <a:rPr lang="en-NZ" dirty="0"/>
              <a:t>190 submarines</a:t>
            </a:r>
          </a:p>
          <a:p>
            <a:pPr fontAlgn="base"/>
            <a:r>
              <a:rPr lang="en-NZ" dirty="0"/>
              <a:t>183 anti-submarine submarines</a:t>
            </a:r>
          </a:p>
          <a:p>
            <a:pPr fontAlgn="base"/>
            <a:r>
              <a:rPr lang="en-NZ" dirty="0"/>
              <a:t>206 capital ships (carriers, cruisers </a:t>
            </a:r>
            <a:r>
              <a:rPr lang="en-NZ" dirty="0" err="1"/>
              <a:t>etc</a:t>
            </a:r>
            <a:r>
              <a:rPr lang="en-NZ" dirty="0"/>
              <a:t>)</a:t>
            </a:r>
          </a:p>
          <a:p>
            <a:pPr fontAlgn="base"/>
            <a:r>
              <a:rPr lang="en-NZ" dirty="0"/>
              <a:t>607 Other naval craft</a:t>
            </a:r>
          </a:p>
          <a:p>
            <a:pPr fontAlgn="base"/>
            <a:r>
              <a:rPr lang="en-NZ" dirty="0"/>
              <a:t>8,512 fighter aircraft</a:t>
            </a:r>
          </a:p>
          <a:p>
            <a:pPr fontAlgn="base"/>
            <a:r>
              <a:rPr lang="en-NZ" dirty="0"/>
              <a:t>6,737 anti-aircraft guns and surface to air missiles </a:t>
            </a:r>
          </a:p>
          <a:p>
            <a:pPr fontAlgn="base"/>
            <a:r>
              <a:rPr lang="en-NZ" dirty="0"/>
              <a:t>NATO, on the other hand, had in 1983:</a:t>
            </a:r>
          </a:p>
          <a:p>
            <a:pPr marL="0" indent="0" fontAlgn="base">
              <a:buNone/>
            </a:pPr>
            <a:endParaRPr lang="en-NZ" dirty="0"/>
          </a:p>
          <a:p>
            <a:endParaRPr lang="en-NZ" dirty="0"/>
          </a:p>
        </p:txBody>
      </p:sp>
      <p:sp>
        <p:nvSpPr>
          <p:cNvPr id="4" name="TextBox 3"/>
          <p:cNvSpPr txBox="1"/>
          <p:nvPr/>
        </p:nvSpPr>
        <p:spPr>
          <a:xfrm>
            <a:off x="6197600" y="2225964"/>
            <a:ext cx="5671127" cy="2862322"/>
          </a:xfrm>
          <a:prstGeom prst="rect">
            <a:avLst/>
          </a:prstGeom>
          <a:noFill/>
        </p:spPr>
        <p:txBody>
          <a:bodyPr wrap="square" rtlCol="0">
            <a:spAutoFit/>
          </a:bodyPr>
          <a:lstStyle/>
          <a:p>
            <a:pPr marL="285750" indent="-285750" fontAlgn="base">
              <a:buFont typeface="Arial" panose="020B0604020202020204" pitchFamily="34" charset="0"/>
              <a:buChar char="•"/>
            </a:pPr>
            <a:r>
              <a:rPr lang="en-NZ" dirty="0"/>
              <a:t>1,986,000 ground forces </a:t>
            </a:r>
          </a:p>
          <a:p>
            <a:pPr marL="285750" indent="-285750" fontAlgn="base">
              <a:buFont typeface="Arial" panose="020B0604020202020204" pitchFamily="34" charset="0"/>
              <a:buChar char="•"/>
            </a:pPr>
            <a:r>
              <a:rPr lang="en-NZ" dirty="0"/>
              <a:t>90 divisions</a:t>
            </a:r>
          </a:p>
          <a:p>
            <a:pPr marL="285750" indent="-285750" fontAlgn="base">
              <a:buFont typeface="Arial" panose="020B0604020202020204" pitchFamily="34" charset="0"/>
              <a:buChar char="•"/>
            </a:pPr>
            <a:r>
              <a:rPr lang="en-NZ" dirty="0"/>
              <a:t>20,722 main battle tanks </a:t>
            </a:r>
          </a:p>
          <a:p>
            <a:pPr marL="285750" indent="-285750" fontAlgn="base">
              <a:buFont typeface="Arial" panose="020B0604020202020204" pitchFamily="34" charset="0"/>
              <a:buChar char="•"/>
            </a:pPr>
            <a:r>
              <a:rPr lang="en-NZ" dirty="0"/>
              <a:t>2,080 anti-tank guided weapon launchers</a:t>
            </a:r>
          </a:p>
          <a:p>
            <a:pPr marL="285750" indent="-285750" fontAlgn="base">
              <a:buFont typeface="Arial" panose="020B0604020202020204" pitchFamily="34" charset="0"/>
              <a:buChar char="•"/>
            </a:pPr>
            <a:r>
              <a:rPr lang="en-NZ" dirty="0"/>
              <a:t>182 submarines</a:t>
            </a:r>
          </a:p>
          <a:p>
            <a:pPr marL="285750" indent="-285750" fontAlgn="base">
              <a:buFont typeface="Arial" panose="020B0604020202020204" pitchFamily="34" charset="0"/>
              <a:buChar char="•"/>
            </a:pPr>
            <a:r>
              <a:rPr lang="en-NZ" dirty="0"/>
              <a:t>385 anti-submarine submarine </a:t>
            </a:r>
          </a:p>
          <a:p>
            <a:pPr marL="285750" indent="-285750" fontAlgn="base">
              <a:buFont typeface="Arial" panose="020B0604020202020204" pitchFamily="34" charset="0"/>
              <a:buChar char="•"/>
            </a:pPr>
            <a:r>
              <a:rPr lang="en-NZ" dirty="0"/>
              <a:t>314 capital ships (carriers, cruisers </a:t>
            </a:r>
            <a:r>
              <a:rPr lang="en-NZ" dirty="0" err="1"/>
              <a:t>etc</a:t>
            </a:r>
            <a:r>
              <a:rPr lang="en-NZ" dirty="0"/>
              <a:t>)</a:t>
            </a:r>
          </a:p>
          <a:p>
            <a:pPr marL="285750" indent="-285750" fontAlgn="base">
              <a:buFont typeface="Arial" panose="020B0604020202020204" pitchFamily="34" charset="0"/>
              <a:buChar char="•"/>
            </a:pPr>
            <a:r>
              <a:rPr lang="en-NZ" dirty="0"/>
              <a:t>821 Other naval craft</a:t>
            </a:r>
          </a:p>
          <a:p>
            <a:pPr marL="285750" indent="-285750" fontAlgn="base">
              <a:buFont typeface="Arial" panose="020B0604020202020204" pitchFamily="34" charset="0"/>
              <a:buChar char="•"/>
            </a:pPr>
            <a:r>
              <a:rPr lang="en-NZ" dirty="0"/>
              <a:t>4,338 fighter aircraft</a:t>
            </a:r>
          </a:p>
          <a:p>
            <a:pPr marL="285750" indent="-285750" fontAlgn="base">
              <a:buFont typeface="Arial" panose="020B0604020202020204" pitchFamily="34" charset="0"/>
              <a:buChar char="•"/>
            </a:pPr>
            <a:r>
              <a:rPr lang="en-NZ" dirty="0"/>
              <a:t>6869 anti-aircraft guns and surface to air missiles</a:t>
            </a:r>
            <a:endParaRPr lang="en-NZ" dirty="0"/>
          </a:p>
        </p:txBody>
      </p:sp>
    </p:spTree>
    <p:extLst>
      <p:ext uri="{BB962C8B-B14F-4D97-AF65-F5344CB8AC3E}">
        <p14:creationId xmlns:p14="http://schemas.microsoft.com/office/powerpoint/2010/main" val="1828787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0364" y="1117600"/>
            <a:ext cx="9762836" cy="4832092"/>
          </a:xfrm>
          <a:prstGeom prst="rect">
            <a:avLst/>
          </a:prstGeom>
          <a:noFill/>
        </p:spPr>
        <p:txBody>
          <a:bodyPr wrap="square" rtlCol="0">
            <a:spAutoFit/>
          </a:bodyPr>
          <a:lstStyle/>
          <a:p>
            <a:pPr marL="285750" indent="-285750">
              <a:buFont typeface="Arial" panose="020B0604020202020204" pitchFamily="34" charset="0"/>
              <a:buChar char="•"/>
            </a:pPr>
            <a:r>
              <a:rPr lang="en-NZ" sz="2200" dirty="0"/>
              <a:t>One of the fears NATO had was that the Warsaw Pact probably recognised that her weaponry was more dated than NATO’s and that Moscow, if required to, would fall back on the use of </a:t>
            </a:r>
            <a:r>
              <a:rPr lang="en-NZ" sz="2200" dirty="0">
                <a:hlinkClick r:id="rId2" tooltip="Opens internal link in current window"/>
              </a:rPr>
              <a:t>nuclear weapons</a:t>
            </a:r>
            <a:r>
              <a:rPr lang="en-NZ" sz="2200" dirty="0"/>
              <a:t>. </a:t>
            </a:r>
          </a:p>
          <a:p>
            <a:pPr marL="285750" indent="-285750">
              <a:buFont typeface="Arial" panose="020B0604020202020204" pitchFamily="34" charset="0"/>
              <a:buChar char="•"/>
            </a:pPr>
            <a:r>
              <a:rPr lang="en-NZ" sz="2200" dirty="0"/>
              <a:t>A 1984 report by the Royal Swedish Academy of Sciences estimated that if the Warsaw Pact had attacked NATO bases in West Germany in a ‘limited’ nuclear attack, 10 million West Germans would have been killed and another 10 million would have been injured with most medical facilities put out of operation. </a:t>
            </a:r>
          </a:p>
          <a:p>
            <a:pPr marL="285750" indent="-285750">
              <a:buFont typeface="Arial" panose="020B0604020202020204" pitchFamily="34" charset="0"/>
              <a:buChar char="•"/>
            </a:pPr>
            <a:r>
              <a:rPr lang="en-NZ" sz="2200" dirty="0"/>
              <a:t>These figures were based on an attack involving 200 kilotons of ground burst bombs – considered a “relatively small attack”. </a:t>
            </a:r>
          </a:p>
          <a:p>
            <a:pPr marL="285750" indent="-285750">
              <a:buFont typeface="Arial" panose="020B0604020202020204" pitchFamily="34" charset="0"/>
              <a:buChar char="•"/>
            </a:pPr>
            <a:r>
              <a:rPr lang="en-NZ" sz="2200" dirty="0"/>
              <a:t>Papers released by the Polish government after the fall of the Warsaw Pact, showed that plans were in place for such an attack if a swift land based attacked failed. </a:t>
            </a:r>
          </a:p>
          <a:p>
            <a:pPr marL="285750" indent="-285750">
              <a:buFont typeface="Arial" panose="020B0604020202020204" pitchFamily="34" charset="0"/>
              <a:buChar char="•"/>
            </a:pPr>
            <a:r>
              <a:rPr lang="en-NZ" sz="2200" dirty="0"/>
              <a:t>By the late 1980’s 250 nuclear missiles were based in Poland alone. </a:t>
            </a:r>
            <a:endParaRPr lang="en-NZ" sz="2200" dirty="0"/>
          </a:p>
        </p:txBody>
      </p:sp>
    </p:spTree>
    <p:extLst>
      <p:ext uri="{BB962C8B-B14F-4D97-AF65-F5344CB8AC3E}">
        <p14:creationId xmlns:p14="http://schemas.microsoft.com/office/powerpoint/2010/main" val="3561058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2655" y="434109"/>
            <a:ext cx="9605818" cy="1200329"/>
          </a:xfrm>
          <a:prstGeom prst="rect">
            <a:avLst/>
          </a:prstGeom>
          <a:noFill/>
        </p:spPr>
        <p:txBody>
          <a:bodyPr wrap="square" rtlCol="0">
            <a:spAutoFit/>
          </a:bodyPr>
          <a:lstStyle/>
          <a:p>
            <a:pPr marL="285750" indent="-285750">
              <a:buFont typeface="Arial" panose="020B0604020202020204" pitchFamily="34" charset="0"/>
              <a:buChar char="•"/>
            </a:pPr>
            <a:r>
              <a:rPr lang="en-NZ" dirty="0"/>
              <a:t>With the collapse of the </a:t>
            </a:r>
            <a:r>
              <a:rPr lang="en-NZ" dirty="0">
                <a:hlinkClick r:id="rId2" tooltip="Opens internal link in current window"/>
              </a:rPr>
              <a:t>Cold War</a:t>
            </a:r>
            <a:r>
              <a:rPr lang="en-NZ" dirty="0"/>
              <a:t> at the end of the 1980’s the Warsaw Pact became both unnecessary and unwanted. It ceased to exist on July 1</a:t>
            </a:r>
            <a:r>
              <a:rPr lang="en-NZ" baseline="30000" dirty="0"/>
              <a:t>st</a:t>
            </a:r>
            <a:r>
              <a:rPr lang="en-NZ" dirty="0"/>
              <a:t> 1991. </a:t>
            </a:r>
          </a:p>
          <a:p>
            <a:pPr marL="285750" indent="-285750">
              <a:buFont typeface="Arial" panose="020B0604020202020204" pitchFamily="34" charset="0"/>
              <a:buChar char="•"/>
            </a:pPr>
            <a:r>
              <a:rPr lang="en-NZ" dirty="0"/>
              <a:t>Most former member states of the Warsaw Pact have now joined NATO – the one state that has not is the former Soviet Union.</a:t>
            </a:r>
            <a:endParaRPr lang="en-NZ" dirty="0"/>
          </a:p>
        </p:txBody>
      </p:sp>
      <p:pic>
        <p:nvPicPr>
          <p:cNvPr id="3" name="Picture 2"/>
          <p:cNvPicPr>
            <a:picLocks noChangeAspect="1"/>
          </p:cNvPicPr>
          <p:nvPr/>
        </p:nvPicPr>
        <p:blipFill>
          <a:blip r:embed="rId3"/>
          <a:stretch>
            <a:fillRect/>
          </a:stretch>
        </p:blipFill>
        <p:spPr>
          <a:xfrm>
            <a:off x="2484488" y="1915600"/>
            <a:ext cx="7124700" cy="4619625"/>
          </a:xfrm>
          <a:prstGeom prst="rect">
            <a:avLst/>
          </a:prstGeom>
          <a:ln>
            <a:noFill/>
          </a:ln>
          <a:effectLst>
            <a:softEdge rad="112500"/>
          </a:effectLst>
        </p:spPr>
      </p:pic>
    </p:spTree>
    <p:extLst>
      <p:ext uri="{BB962C8B-B14F-4D97-AF65-F5344CB8AC3E}">
        <p14:creationId xmlns:p14="http://schemas.microsoft.com/office/powerpoint/2010/main" val="3762914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V-6psM1PHA">
            <a:hlinkClick r:id="" action="ppaction://media"/>
          </p:cNvPr>
          <p:cNvPicPr>
            <a:picLocks noRot="1" noChangeAspect="1"/>
          </p:cNvPicPr>
          <p:nvPr>
            <a:videoFile r:link="rId1"/>
          </p:nvPr>
        </p:nvPicPr>
        <p:blipFill>
          <a:blip r:embed="rId3"/>
          <a:stretch>
            <a:fillRect/>
          </a:stretch>
        </p:blipFill>
        <p:spPr>
          <a:xfrm>
            <a:off x="1681018" y="651163"/>
            <a:ext cx="8118764" cy="5555674"/>
          </a:xfrm>
          <a:prstGeom prst="rect">
            <a:avLst/>
          </a:prstGeom>
        </p:spPr>
      </p:pic>
    </p:spTree>
    <p:extLst>
      <p:ext uri="{BB962C8B-B14F-4D97-AF65-F5344CB8AC3E}">
        <p14:creationId xmlns:p14="http://schemas.microsoft.com/office/powerpoint/2010/main" val="41663472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55</TotalTime>
  <Words>397</Words>
  <Application>Microsoft Office PowerPoint</Application>
  <PresentationFormat>Widescreen</PresentationFormat>
  <Paragraphs>37</Paragraphs>
  <Slides>7</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Trebuchet MS</vt:lpstr>
      <vt:lpstr>Berlin</vt:lpstr>
      <vt:lpstr>The Warsaw Pact </vt:lpstr>
      <vt:lpstr>Introduction </vt:lpstr>
      <vt:lpstr>PowerPoint Presentation</vt:lpstr>
      <vt:lpstr>IISS claimed that in 1983, the Warsaw Pact had: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Warsaw Pact</dc:title>
  <dc:creator>Sarah Jane Clifford</dc:creator>
  <cp:lastModifiedBy>Sarah Jane Clifford</cp:lastModifiedBy>
  <cp:revision>3</cp:revision>
  <dcterms:created xsi:type="dcterms:W3CDTF">2017-07-25T06:36:20Z</dcterms:created>
  <dcterms:modified xsi:type="dcterms:W3CDTF">2017-07-25T07:32:10Z</dcterms:modified>
</cp:coreProperties>
</file>