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70" r:id="rId3"/>
    <p:sldId id="271" r:id="rId4"/>
    <p:sldId id="272" r:id="rId5"/>
    <p:sldId id="273" r:id="rId6"/>
    <p:sldId id="280" r:id="rId7"/>
    <p:sldId id="274" r:id="rId8"/>
    <p:sldId id="285" r:id="rId9"/>
    <p:sldId id="275" r:id="rId10"/>
    <p:sldId id="286" r:id="rId11"/>
    <p:sldId id="290" r:id="rId12"/>
    <p:sldId id="284" r:id="rId13"/>
    <p:sldId id="281" r:id="rId14"/>
    <p:sldId id="276" r:id="rId15"/>
    <p:sldId id="282" r:id="rId16"/>
    <p:sldId id="287" r:id="rId17"/>
    <p:sldId id="291" r:id="rId18"/>
    <p:sldId id="292" r:id="rId19"/>
    <p:sldId id="293" r:id="rId20"/>
    <p:sldId id="29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9" d="100"/>
          <a:sy n="79" d="100"/>
        </p:scale>
        <p:origin x="1498"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a:t>Click to edit Master title style</a:t>
            </a:r>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0" name="Date Placeholder 9"/>
          <p:cNvSpPr>
            <a:spLocks noGrp="1"/>
          </p:cNvSpPr>
          <p:nvPr>
            <p:ph type="dt" sz="half" idx="10"/>
          </p:nvPr>
        </p:nvSpPr>
        <p:spPr>
          <a:xfrm>
            <a:off x="5562600" y="6509004"/>
            <a:ext cx="3002280" cy="274320"/>
          </a:xfrm>
        </p:spPr>
        <p:txBody>
          <a:bodyPr vert="horz" rtlCol="0"/>
          <a:lstStyle/>
          <a:p>
            <a:fld id="{A41E3AEE-BA00-4B90-AEBD-3B1F2DF12E96}" type="datetimeFigureOut">
              <a:rPr lang="en-US" smtClean="0"/>
              <a:pPr/>
              <a:t>9/4/2017</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C8F04DB-A65C-4ADC-825A-F744C221E634}"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41E3AEE-BA00-4B90-AEBD-3B1F2DF12E96}" type="datetimeFigureOut">
              <a:rPr lang="en-US" smtClean="0"/>
              <a:pPr/>
              <a:t>9/4/2017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8F04DB-A65C-4ADC-825A-F744C221E6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a:t>Click to edit Master title style</a:t>
            </a:r>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p>
            <a:fld id="{A41E3AEE-BA00-4B90-AEBD-3B1F2DF12E96}" type="datetimeFigureOut">
              <a:rPr lang="en-US" smtClean="0"/>
              <a:pPr/>
              <a:t>9/4/2017</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C8F04DB-A65C-4ADC-825A-F744C221E634}"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A41E3AEE-BA00-4B90-AEBD-3B1F2DF12E96}" type="datetimeFigureOut">
              <a:rPr lang="en-US" smtClean="0"/>
              <a:pPr/>
              <a:t>9/4/2017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p>
            <a:fld id="{7C8F04DB-A65C-4ADC-825A-F744C221E634}"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A41E3AEE-BA00-4B90-AEBD-3B1F2DF12E96}" type="datetimeFigureOut">
              <a:rPr lang="en-US" smtClean="0"/>
              <a:pPr/>
              <a:t>9/4/2017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p>
            <a:fld id="{7C8F04DB-A65C-4ADC-825A-F744C221E6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A41E3AEE-BA00-4B90-AEBD-3B1F2DF12E96}" type="datetimeFigureOut">
              <a:rPr lang="en-US" smtClean="0"/>
              <a:pPr/>
              <a:t>9/4/2017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8F04DB-A65C-4ADC-825A-F744C221E634}"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1E3AEE-BA00-4B90-AEBD-3B1F2DF12E96}" type="datetimeFigureOut">
              <a:rPr lang="en-US" smtClean="0"/>
              <a:pPr/>
              <a:t>9/4/2017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8F04DB-A65C-4ADC-825A-F744C221E6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a:t>Click to edit Master title style</a:t>
            </a:r>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p>
            <a:fld id="{A41E3AEE-BA00-4B90-AEBD-3B1F2DF12E96}" type="datetimeFigureOut">
              <a:rPr lang="en-US" smtClean="0"/>
              <a:pPr/>
              <a:t>9/4/2017</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C8F04DB-A65C-4ADC-825A-F744C221E634}"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a:t>Click to edit Master title style</a:t>
            </a:r>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p>
            <a:fld id="{A41E3AEE-BA00-4B90-AEBD-3B1F2DF12E96}" type="datetimeFigureOut">
              <a:rPr lang="en-US" smtClean="0"/>
              <a:pPr/>
              <a:t>9/4/2017</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C8F04DB-A65C-4ADC-825A-F744C221E634}"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41E3AEE-BA00-4B90-AEBD-3B1F2DF12E96}" type="datetimeFigureOut">
              <a:rPr lang="en-US" smtClean="0"/>
              <a:pPr/>
              <a:t>9/4/2017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8F04DB-A65C-4ADC-825A-F744C221E6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41E3AEE-BA00-4B90-AEBD-3B1F2DF12E96}" type="datetimeFigureOut">
              <a:rPr lang="en-US" smtClean="0"/>
              <a:pPr/>
              <a:t>9/4/2017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8F04DB-A65C-4ADC-825A-F744C221E63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A41E3AEE-BA00-4B90-AEBD-3B1F2DF12E96}" type="datetimeFigureOut">
              <a:rPr lang="en-US" smtClean="0"/>
              <a:pPr/>
              <a:t>9/4/2017</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7C8F04DB-A65C-4ADC-825A-F744C221E634}"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en-US"/>
              <a:t>Click to edit Master title style</a:t>
            </a:r>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youtube.com/watch?v=lTJgMmHZNYQ"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youtube.com/watch?v=82CYNj7noic"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youtu.be/_mSmOcmk7uQ"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youtube.com/watch?v=0oW9GLgsa8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youtube.com/watch?v=EPhWR4d3FJQ"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youtube.com/watch?v=vWwgrjjIMX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Vietnam</a:t>
            </a:r>
          </a:p>
        </p:txBody>
      </p:sp>
      <p:sp>
        <p:nvSpPr>
          <p:cNvPr id="3" name="Subtitle 2"/>
          <p:cNvSpPr>
            <a:spLocks noGrp="1"/>
          </p:cNvSpPr>
          <p:nvPr>
            <p:ph type="subTitle" idx="1"/>
          </p:nvPr>
        </p:nvSpPr>
        <p:spPr/>
        <p:txBody>
          <a:bodyPr/>
          <a:lstStyle/>
          <a:p>
            <a:r>
              <a:rPr lang="en-US" dirty="0"/>
              <a:t>Protests and Songs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cstate="print"/>
          <a:srcRect/>
          <a:stretch>
            <a:fillRect/>
          </a:stretch>
        </p:blipFill>
        <p:spPr bwMode="auto">
          <a:xfrm>
            <a:off x="1752600" y="0"/>
            <a:ext cx="4648200" cy="6708902"/>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You Know?</a:t>
            </a:r>
          </a:p>
        </p:txBody>
      </p:sp>
      <p:sp>
        <p:nvSpPr>
          <p:cNvPr id="3" name="Content Placeholder 2"/>
          <p:cNvSpPr>
            <a:spLocks noGrp="1"/>
          </p:cNvSpPr>
          <p:nvPr>
            <p:ph idx="1"/>
          </p:nvPr>
        </p:nvSpPr>
        <p:spPr/>
        <p:txBody>
          <a:bodyPr/>
          <a:lstStyle/>
          <a:p>
            <a:r>
              <a:rPr lang="en-US" dirty="0"/>
              <a:t>Who was protesting?</a:t>
            </a:r>
          </a:p>
          <a:p>
            <a:r>
              <a:rPr lang="en-US" dirty="0"/>
              <a:t>What kinds of people?</a:t>
            </a:r>
          </a:p>
          <a:p>
            <a:r>
              <a:rPr lang="en-US" dirty="0"/>
              <a:t>What were they mad about?</a:t>
            </a:r>
          </a:p>
          <a:p>
            <a:pPr>
              <a:buNone/>
            </a:pPr>
            <a:endParaRPr lang="en-US" dirty="0"/>
          </a:p>
          <a:p>
            <a:r>
              <a:rPr lang="en-US" u="sng" dirty="0">
                <a:solidFill>
                  <a:srgbClr val="FF0000"/>
                </a:solidFill>
                <a:hlinkClick r:id="rId2"/>
              </a:rPr>
              <a:t>Clip of Protests</a:t>
            </a:r>
            <a:endParaRPr lang="en-US" dirty="0">
              <a:solidFill>
                <a:srgbClr val="FF0000"/>
              </a:solidFill>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vietnam protest 02.jpg"/>
          <p:cNvPicPr>
            <a:picLocks noChangeAspect="1"/>
          </p:cNvPicPr>
          <p:nvPr/>
        </p:nvPicPr>
        <p:blipFill>
          <a:blip r:embed="rId2" cstate="print"/>
          <a:stretch>
            <a:fillRect/>
          </a:stretch>
        </p:blipFill>
        <p:spPr>
          <a:xfrm>
            <a:off x="762000" y="152400"/>
            <a:ext cx="7696200" cy="5910571"/>
          </a:xfrm>
          <a:prstGeom prst="rect">
            <a:avLst/>
          </a:prstGeom>
        </p:spPr>
      </p:pic>
      <p:sp>
        <p:nvSpPr>
          <p:cNvPr id="6" name="Title 5"/>
          <p:cNvSpPr>
            <a:spLocks noGrp="1"/>
          </p:cNvSpPr>
          <p:nvPr>
            <p:ph type="title"/>
          </p:nvPr>
        </p:nvSpPr>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Opinion</a:t>
            </a:r>
          </a:p>
        </p:txBody>
      </p:sp>
      <p:sp>
        <p:nvSpPr>
          <p:cNvPr id="3" name="Content Placeholder 2"/>
          <p:cNvSpPr>
            <a:spLocks noGrp="1"/>
          </p:cNvSpPr>
          <p:nvPr>
            <p:ph idx="1"/>
          </p:nvPr>
        </p:nvSpPr>
        <p:spPr/>
        <p:txBody>
          <a:bodyPr/>
          <a:lstStyle/>
          <a:p>
            <a:r>
              <a:rPr lang="en-US" dirty="0"/>
              <a:t>Vietnam should handle its own business</a:t>
            </a:r>
          </a:p>
          <a:p>
            <a:endParaRPr lang="en-US" dirty="0"/>
          </a:p>
          <a:p>
            <a:r>
              <a:rPr lang="en-US" dirty="0"/>
              <a:t>Against Anti-Communism, Imperialism, and Colonialism</a:t>
            </a:r>
          </a:p>
          <a:p>
            <a:endParaRPr lang="en-US" dirty="0"/>
          </a:p>
          <a:p>
            <a:r>
              <a:rPr lang="en-US" dirty="0"/>
              <a:t>Lack of purpose as well as unjust war</a:t>
            </a:r>
          </a:p>
          <a:p>
            <a:endParaRPr lang="en-US" dirty="0"/>
          </a:p>
          <a:p>
            <a:r>
              <a:rPr lang="en-US" dirty="0"/>
              <a:t>War just dragged through the 60’s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Opinion</a:t>
            </a:r>
          </a:p>
        </p:txBody>
      </p:sp>
      <p:sp>
        <p:nvSpPr>
          <p:cNvPr id="3" name="Content Placeholder 2"/>
          <p:cNvSpPr>
            <a:spLocks noGrp="1"/>
          </p:cNvSpPr>
          <p:nvPr>
            <p:ph idx="1"/>
          </p:nvPr>
        </p:nvSpPr>
        <p:spPr/>
        <p:txBody>
          <a:bodyPr/>
          <a:lstStyle/>
          <a:p>
            <a:r>
              <a:rPr lang="en-US" dirty="0"/>
              <a:t>Draft</a:t>
            </a:r>
          </a:p>
          <a:p>
            <a:endParaRPr lang="en-US" dirty="0"/>
          </a:p>
          <a:p>
            <a:r>
              <a:rPr lang="en-US" dirty="0"/>
              <a:t>Military methods</a:t>
            </a:r>
          </a:p>
          <a:p>
            <a:endParaRPr lang="en-US" dirty="0"/>
          </a:p>
          <a:p>
            <a:r>
              <a:rPr lang="en-US" dirty="0"/>
              <a:t>Protests went global</a:t>
            </a:r>
          </a:p>
          <a:p>
            <a:endParaRPr lang="en-US" dirty="0"/>
          </a:p>
          <a:p>
            <a:r>
              <a:rPr lang="en-US" dirty="0"/>
              <a:t>1965 – over 50% of Americans support war</a:t>
            </a:r>
          </a:p>
          <a:p>
            <a:r>
              <a:rPr lang="en-US" dirty="0"/>
              <a:t>1967 – only 35% - shift in Congress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Protested?</a:t>
            </a:r>
          </a:p>
        </p:txBody>
      </p:sp>
      <p:sp>
        <p:nvSpPr>
          <p:cNvPr id="3" name="Content Placeholder 2"/>
          <p:cNvSpPr>
            <a:spLocks noGrp="1"/>
          </p:cNvSpPr>
          <p:nvPr>
            <p:ph idx="1"/>
          </p:nvPr>
        </p:nvSpPr>
        <p:spPr>
          <a:xfrm>
            <a:off x="4343400" y="1600200"/>
            <a:ext cx="3733800" cy="4724400"/>
          </a:xfrm>
        </p:spPr>
        <p:txBody>
          <a:bodyPr>
            <a:normAutofit fontScale="85000" lnSpcReduction="10000"/>
          </a:bodyPr>
          <a:lstStyle/>
          <a:p>
            <a:r>
              <a:rPr lang="en-US" dirty="0"/>
              <a:t>“We have been repeatedly faced with the cruel irony of watching Negro and white boys on TV screens as they kill and die together for a nation that has been unable to seat them together in the same schools.”</a:t>
            </a:r>
          </a:p>
        </p:txBody>
      </p:sp>
      <p:pic>
        <p:nvPicPr>
          <p:cNvPr id="4" name="Picture 3" descr="martin luther king.jpg"/>
          <p:cNvPicPr>
            <a:picLocks noChangeAspect="1"/>
          </p:cNvPicPr>
          <p:nvPr/>
        </p:nvPicPr>
        <p:blipFill>
          <a:blip r:embed="rId2" cstate="print"/>
          <a:stretch>
            <a:fillRect/>
          </a:stretch>
        </p:blipFill>
        <p:spPr>
          <a:xfrm>
            <a:off x="304799" y="1295400"/>
            <a:ext cx="3798827" cy="5181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Opinion</a:t>
            </a:r>
          </a:p>
        </p:txBody>
      </p:sp>
      <p:sp>
        <p:nvSpPr>
          <p:cNvPr id="3" name="Content Placeholder 2"/>
          <p:cNvSpPr>
            <a:spLocks noGrp="1"/>
          </p:cNvSpPr>
          <p:nvPr>
            <p:ph idx="1"/>
          </p:nvPr>
        </p:nvSpPr>
        <p:spPr/>
        <p:txBody>
          <a:bodyPr/>
          <a:lstStyle/>
          <a:p>
            <a:r>
              <a:rPr lang="en-US" dirty="0"/>
              <a:t>Not everyone was anti-war</a:t>
            </a:r>
          </a:p>
          <a:p>
            <a:endParaRPr lang="en-US" dirty="0"/>
          </a:p>
          <a:p>
            <a:r>
              <a:rPr lang="en-US" dirty="0"/>
              <a:t>Anger at burning flags and draft cards</a:t>
            </a:r>
          </a:p>
          <a:p>
            <a:endParaRPr lang="en-US" dirty="0"/>
          </a:p>
          <a:p>
            <a:r>
              <a:rPr lang="en-US" dirty="0"/>
              <a:t>“America, Love It or Leave It”</a:t>
            </a:r>
          </a:p>
          <a:p>
            <a:r>
              <a:rPr lang="en-US" dirty="0"/>
              <a:t>“My Country, Right or Wrong”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Specific Protests</a:t>
            </a:r>
          </a:p>
        </p:txBody>
      </p:sp>
      <p:sp>
        <p:nvSpPr>
          <p:cNvPr id="3" name="Content Placeholder 2"/>
          <p:cNvSpPr>
            <a:spLocks noGrp="1"/>
          </p:cNvSpPr>
          <p:nvPr>
            <p:ph idx="1"/>
          </p:nvPr>
        </p:nvSpPr>
        <p:spPr>
          <a:xfrm>
            <a:off x="457200" y="1600200"/>
            <a:ext cx="4114800" cy="4525963"/>
          </a:xfrm>
        </p:spPr>
        <p:txBody>
          <a:bodyPr>
            <a:normAutofit/>
          </a:bodyPr>
          <a:lstStyle/>
          <a:p>
            <a:r>
              <a:rPr lang="en-US" dirty="0"/>
              <a:t>August 1968 – Democratic National Convention</a:t>
            </a:r>
          </a:p>
          <a:p>
            <a:endParaRPr lang="en-US" dirty="0"/>
          </a:p>
          <a:p>
            <a:r>
              <a:rPr lang="en-US" dirty="0"/>
              <a:t>10,000 protestors</a:t>
            </a:r>
          </a:p>
          <a:p>
            <a:endParaRPr lang="en-US" dirty="0"/>
          </a:p>
          <a:p>
            <a:r>
              <a:rPr lang="en-US" dirty="0"/>
              <a:t>Police brutality caught on tape</a:t>
            </a:r>
          </a:p>
        </p:txBody>
      </p:sp>
      <p:pic>
        <p:nvPicPr>
          <p:cNvPr id="4" name="Picture 3" descr="flowers-and-guns.jpg"/>
          <p:cNvPicPr>
            <a:picLocks noChangeAspect="1"/>
          </p:cNvPicPr>
          <p:nvPr/>
        </p:nvPicPr>
        <p:blipFill>
          <a:blip r:embed="rId2" cstate="print"/>
          <a:stretch>
            <a:fillRect/>
          </a:stretch>
        </p:blipFill>
        <p:spPr>
          <a:xfrm>
            <a:off x="4572000" y="2057400"/>
            <a:ext cx="4572000" cy="30327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Specific Protests</a:t>
            </a:r>
          </a:p>
        </p:txBody>
      </p:sp>
      <p:sp>
        <p:nvSpPr>
          <p:cNvPr id="3" name="Content Placeholder 2"/>
          <p:cNvSpPr>
            <a:spLocks noGrp="1"/>
          </p:cNvSpPr>
          <p:nvPr>
            <p:ph idx="1"/>
          </p:nvPr>
        </p:nvSpPr>
        <p:spPr/>
        <p:txBody>
          <a:bodyPr>
            <a:normAutofit fontScale="85000" lnSpcReduction="20000"/>
          </a:bodyPr>
          <a:lstStyle/>
          <a:p>
            <a:r>
              <a:rPr lang="en-US" dirty="0"/>
              <a:t>By 1969 – peace movement became more mainstream</a:t>
            </a:r>
          </a:p>
          <a:p>
            <a:endParaRPr lang="en-US" dirty="0"/>
          </a:p>
          <a:p>
            <a:r>
              <a:rPr lang="en-US" dirty="0"/>
              <a:t>Clergy, trade unionists, veterans established October 15 1969 as a peaceful demonstration day “Moratorium Day”</a:t>
            </a:r>
          </a:p>
          <a:p>
            <a:endParaRPr lang="en-US" dirty="0"/>
          </a:p>
          <a:p>
            <a:r>
              <a:rPr lang="en-US" dirty="0"/>
              <a:t>November 1969 – 250,000 in Washington D.C. for largest</a:t>
            </a:r>
          </a:p>
          <a:p>
            <a:endParaRPr lang="en-US" dirty="0"/>
          </a:p>
          <a:p>
            <a:r>
              <a:rPr lang="en-US" dirty="0"/>
              <a:t>Vietnam Veterans in April 1971 – threw down medals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Richard Nixon</a:t>
            </a:r>
          </a:p>
        </p:txBody>
      </p:sp>
      <p:sp>
        <p:nvSpPr>
          <p:cNvPr id="3" name="Content Placeholder 2"/>
          <p:cNvSpPr>
            <a:spLocks noGrp="1"/>
          </p:cNvSpPr>
          <p:nvPr>
            <p:ph idx="1"/>
          </p:nvPr>
        </p:nvSpPr>
        <p:spPr>
          <a:xfrm>
            <a:off x="457200" y="1981200"/>
            <a:ext cx="8229600" cy="4526280"/>
          </a:xfrm>
        </p:spPr>
        <p:txBody>
          <a:bodyPr>
            <a:normAutofit fontScale="85000" lnSpcReduction="20000"/>
          </a:bodyPr>
          <a:lstStyle/>
          <a:p>
            <a:endParaRPr lang="en-US" dirty="0"/>
          </a:p>
          <a:p>
            <a:endParaRPr lang="en-US" dirty="0"/>
          </a:p>
          <a:p>
            <a:endParaRPr lang="en-US" dirty="0"/>
          </a:p>
          <a:p>
            <a:endParaRPr lang="en-US" dirty="0"/>
          </a:p>
          <a:p>
            <a:endParaRPr lang="en-US" dirty="0"/>
          </a:p>
          <a:p>
            <a:endParaRPr lang="en-US" dirty="0"/>
          </a:p>
          <a:p>
            <a:endParaRPr lang="en-US" dirty="0"/>
          </a:p>
          <a:p>
            <a:pPr>
              <a:buNone/>
            </a:pPr>
            <a:r>
              <a:rPr lang="en-US" dirty="0"/>
              <a:t>"Now, I understand that there has been, and continues to be, opposition to the war in Vietnam on the campuses and also in the nation. As far as this kind of activity is concerned, we expect it, however under no circumstances will I be affected whatever by it.“ – Richard Nixon 1969</a:t>
            </a:r>
          </a:p>
        </p:txBody>
      </p:sp>
      <p:pic>
        <p:nvPicPr>
          <p:cNvPr id="1027" name="Picture 3"/>
          <p:cNvPicPr>
            <a:picLocks noChangeAspect="1" noChangeArrowheads="1"/>
          </p:cNvPicPr>
          <p:nvPr/>
        </p:nvPicPr>
        <p:blipFill>
          <a:blip r:embed="rId2" cstate="print"/>
          <a:srcRect/>
          <a:stretch>
            <a:fillRect/>
          </a:stretch>
        </p:blipFill>
        <p:spPr bwMode="auto">
          <a:xfrm>
            <a:off x="2438400" y="1371600"/>
            <a:ext cx="4267200" cy="2867559"/>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hlinkClick r:id="rId2"/>
              </a:rPr>
              <a:t>Kent State</a:t>
            </a:r>
            <a:endParaRPr lang="en-US" dirty="0"/>
          </a:p>
        </p:txBody>
      </p:sp>
      <p:sp>
        <p:nvSpPr>
          <p:cNvPr id="5" name="Content Placeholder 4"/>
          <p:cNvSpPr>
            <a:spLocks noGrp="1"/>
          </p:cNvSpPr>
          <p:nvPr>
            <p:ph idx="1"/>
          </p:nvPr>
        </p:nvSpPr>
        <p:spPr/>
        <p:txBody>
          <a:bodyPr>
            <a:normAutofit fontScale="92500" lnSpcReduction="20000"/>
          </a:bodyPr>
          <a:lstStyle/>
          <a:p>
            <a:r>
              <a:rPr lang="en-US" dirty="0"/>
              <a:t>Tin soldiers and Nixon coming,</a:t>
            </a:r>
            <a:br>
              <a:rPr lang="en-US" dirty="0"/>
            </a:br>
            <a:r>
              <a:rPr lang="en-US" dirty="0"/>
              <a:t>We're finally on our own.</a:t>
            </a:r>
            <a:br>
              <a:rPr lang="en-US" dirty="0"/>
            </a:br>
            <a:r>
              <a:rPr lang="en-US" dirty="0"/>
              <a:t>This summer I hear the drumming,</a:t>
            </a:r>
            <a:br>
              <a:rPr lang="en-US" dirty="0"/>
            </a:br>
            <a:r>
              <a:rPr lang="en-US" dirty="0"/>
              <a:t>Four dead in Ohio.</a:t>
            </a:r>
            <a:br>
              <a:rPr lang="en-US" dirty="0"/>
            </a:br>
            <a:br>
              <a:rPr lang="en-US" dirty="0"/>
            </a:br>
            <a:r>
              <a:rPr lang="en-US" dirty="0" err="1"/>
              <a:t>Gotta</a:t>
            </a:r>
            <a:r>
              <a:rPr lang="en-US" dirty="0"/>
              <a:t> get down to it</a:t>
            </a:r>
            <a:br>
              <a:rPr lang="en-US" dirty="0"/>
            </a:br>
            <a:r>
              <a:rPr lang="en-US" dirty="0"/>
              <a:t>Soldiers are cutting us down</a:t>
            </a:r>
            <a:br>
              <a:rPr lang="en-US" dirty="0"/>
            </a:br>
            <a:r>
              <a:rPr lang="en-US" dirty="0"/>
              <a:t>Should have been done long ago.</a:t>
            </a:r>
            <a:br>
              <a:rPr lang="en-US" dirty="0"/>
            </a:br>
            <a:r>
              <a:rPr lang="en-US" dirty="0"/>
              <a:t>What if you knew her</a:t>
            </a:r>
            <a:br>
              <a:rPr lang="en-US" dirty="0"/>
            </a:br>
            <a:r>
              <a:rPr lang="en-US" dirty="0"/>
              <a:t>And found her dead on the ground</a:t>
            </a:r>
            <a:br>
              <a:rPr lang="en-US" dirty="0"/>
            </a:br>
            <a:r>
              <a:rPr lang="en-US" dirty="0"/>
              <a:t>How can you run when you know?</a:t>
            </a:r>
            <a:br>
              <a:rPr lang="en-US" dirty="0"/>
            </a:b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Kent State</a:t>
            </a:r>
          </a:p>
        </p:txBody>
      </p:sp>
      <p:sp>
        <p:nvSpPr>
          <p:cNvPr id="3" name="Content Placeholder 2"/>
          <p:cNvSpPr>
            <a:spLocks noGrp="1"/>
          </p:cNvSpPr>
          <p:nvPr>
            <p:ph idx="1"/>
          </p:nvPr>
        </p:nvSpPr>
        <p:spPr/>
        <p:txBody>
          <a:bodyPr/>
          <a:lstStyle/>
          <a:p>
            <a:endParaRPr lang="en-US"/>
          </a:p>
        </p:txBody>
      </p:sp>
      <p:pic>
        <p:nvPicPr>
          <p:cNvPr id="4" name="Picture 3" descr="kent state 02.jpg"/>
          <p:cNvPicPr>
            <a:picLocks noChangeAspect="1"/>
          </p:cNvPicPr>
          <p:nvPr/>
        </p:nvPicPr>
        <p:blipFill>
          <a:blip r:embed="rId2" cstate="print"/>
          <a:stretch>
            <a:fillRect/>
          </a:stretch>
        </p:blipFill>
        <p:spPr>
          <a:xfrm>
            <a:off x="762000" y="1536432"/>
            <a:ext cx="7696200" cy="532156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Kent State</a:t>
            </a:r>
          </a:p>
        </p:txBody>
      </p:sp>
      <p:sp>
        <p:nvSpPr>
          <p:cNvPr id="3" name="Content Placeholder 2"/>
          <p:cNvSpPr>
            <a:spLocks noGrp="1"/>
          </p:cNvSpPr>
          <p:nvPr>
            <p:ph idx="1"/>
          </p:nvPr>
        </p:nvSpPr>
        <p:spPr>
          <a:xfrm>
            <a:off x="457200" y="1600200"/>
            <a:ext cx="7924800" cy="4525963"/>
          </a:xfrm>
        </p:spPr>
        <p:txBody>
          <a:bodyPr>
            <a:normAutofit lnSpcReduction="10000"/>
          </a:bodyPr>
          <a:lstStyle/>
          <a:p>
            <a:r>
              <a:rPr lang="en-US" dirty="0"/>
              <a:t>May 1- May 4 1970 Reaction - Cambodia</a:t>
            </a:r>
          </a:p>
          <a:p>
            <a:endParaRPr lang="en-US" dirty="0"/>
          </a:p>
          <a:p>
            <a:r>
              <a:rPr lang="en-US" dirty="0"/>
              <a:t>Student protests</a:t>
            </a:r>
          </a:p>
          <a:p>
            <a:endParaRPr lang="en-US" dirty="0"/>
          </a:p>
          <a:p>
            <a:r>
              <a:rPr lang="en-US" dirty="0"/>
              <a:t>Set ROTC building on fire</a:t>
            </a:r>
          </a:p>
          <a:p>
            <a:endParaRPr lang="en-US" dirty="0"/>
          </a:p>
          <a:p>
            <a:r>
              <a:rPr lang="en-US" dirty="0"/>
              <a:t>National Guard called</a:t>
            </a:r>
          </a:p>
          <a:p>
            <a:endParaRPr lang="en-US" dirty="0"/>
          </a:p>
          <a:p>
            <a:r>
              <a:rPr lang="en-US" dirty="0"/>
              <a:t>Shootings – 4 Dead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kent state 01.jpg"/>
          <p:cNvPicPr>
            <a:picLocks noChangeAspect="1"/>
          </p:cNvPicPr>
          <p:nvPr/>
        </p:nvPicPr>
        <p:blipFill>
          <a:blip r:embed="rId2" cstate="print"/>
          <a:stretch>
            <a:fillRect/>
          </a:stretch>
        </p:blipFill>
        <p:spPr>
          <a:xfrm>
            <a:off x="304799" y="304800"/>
            <a:ext cx="8621651" cy="6096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Protest Songs</a:t>
            </a:r>
          </a:p>
        </p:txBody>
      </p:sp>
      <p:sp>
        <p:nvSpPr>
          <p:cNvPr id="3" name="Content Placeholder 2"/>
          <p:cNvSpPr>
            <a:spLocks noGrp="1"/>
          </p:cNvSpPr>
          <p:nvPr>
            <p:ph idx="1"/>
          </p:nvPr>
        </p:nvSpPr>
        <p:spPr/>
        <p:txBody>
          <a:bodyPr/>
          <a:lstStyle/>
          <a:p>
            <a:r>
              <a:rPr lang="en-US" dirty="0"/>
              <a:t>More songs from counterculture</a:t>
            </a:r>
          </a:p>
          <a:p>
            <a:endParaRPr lang="en-US" dirty="0"/>
          </a:p>
          <a:p>
            <a:r>
              <a:rPr lang="en-US" dirty="0"/>
              <a:t>Pick a song, Read the Lyrics</a:t>
            </a:r>
          </a:p>
          <a:p>
            <a:r>
              <a:rPr lang="en-US" dirty="0"/>
              <a:t>Take notes to turn in</a:t>
            </a:r>
          </a:p>
          <a:p>
            <a:r>
              <a:rPr lang="en-US" dirty="0"/>
              <a:t>What specifically is being discussed?</a:t>
            </a:r>
          </a:p>
          <a:p>
            <a:r>
              <a:rPr lang="en-US" dirty="0"/>
              <a:t>Connect lyrics to what we have studied</a:t>
            </a:r>
          </a:p>
          <a:p>
            <a:r>
              <a:rPr lang="en-US" dirty="0"/>
              <a:t>Pick out 2 Lines that you like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REM – </a:t>
            </a:r>
            <a:r>
              <a:rPr lang="en-NZ" dirty="0" err="1"/>
              <a:t>Orage</a:t>
            </a:r>
            <a:r>
              <a:rPr lang="en-NZ" dirty="0"/>
              <a:t> Crush </a:t>
            </a:r>
          </a:p>
        </p:txBody>
      </p:sp>
      <p:sp>
        <p:nvSpPr>
          <p:cNvPr id="3" name="Content Placeholder 2"/>
          <p:cNvSpPr>
            <a:spLocks noGrp="1"/>
          </p:cNvSpPr>
          <p:nvPr>
            <p:ph idx="1"/>
          </p:nvPr>
        </p:nvSpPr>
        <p:spPr/>
        <p:txBody>
          <a:bodyPr/>
          <a:lstStyle/>
          <a:p>
            <a:r>
              <a:rPr lang="en-NZ" dirty="0"/>
              <a:t>Orange Crush (1988) – This song by the alternative rock band R.E.M., was in reference to the government’s use of the controversial herbicide known as Agent Orange to remove trees and dense foliage that the Viet Cong would use during the Vietnam War.</a:t>
            </a:r>
          </a:p>
          <a:p>
            <a:r>
              <a:rPr lang="en-NZ" dirty="0">
                <a:hlinkClick r:id="rId2"/>
              </a:rPr>
              <a:t>https://youtu.be/_mSmOcmk7uQ</a:t>
            </a:r>
            <a:r>
              <a:rPr lang="en-NZ" dirty="0"/>
              <a:t> </a:t>
            </a:r>
            <a:endParaRPr lang="en-NZ" dirty="0"/>
          </a:p>
        </p:txBody>
      </p:sp>
    </p:spTree>
    <p:extLst>
      <p:ext uri="{BB962C8B-B14F-4D97-AF65-F5344CB8AC3E}">
        <p14:creationId xmlns:p14="http://schemas.microsoft.com/office/powerpoint/2010/main" val="2998662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a:t>Jim Morrison – The Unknown Shoulder </a:t>
            </a:r>
          </a:p>
        </p:txBody>
      </p:sp>
      <p:sp>
        <p:nvSpPr>
          <p:cNvPr id="3" name="Content Placeholder 2"/>
          <p:cNvSpPr>
            <a:spLocks noGrp="1"/>
          </p:cNvSpPr>
          <p:nvPr>
            <p:ph idx="1"/>
          </p:nvPr>
        </p:nvSpPr>
        <p:spPr/>
        <p:txBody>
          <a:bodyPr>
            <a:normAutofit fontScale="92500" lnSpcReduction="20000"/>
          </a:bodyPr>
          <a:lstStyle/>
          <a:p>
            <a:r>
              <a:rPr lang="en-NZ" dirty="0"/>
              <a:t>The Unknown Soldier (1968) – This anti-war song was Jim Morrison and the Doors contribution to their opposition to the Vietnam War. The Unknown Soldier is likely in reference to the Tomb of the Unknowns military memorial at Arlington Cemetery and the song contained a sequence that resembles a military funeral honours ceremony complete with a firing party</a:t>
            </a:r>
            <a:br>
              <a:rPr lang="en-NZ" dirty="0"/>
            </a:br>
            <a:endParaRPr lang="en-NZ" dirty="0"/>
          </a:p>
          <a:p>
            <a:r>
              <a:rPr lang="en-NZ" dirty="0">
                <a:hlinkClick r:id="rId2"/>
              </a:rPr>
              <a:t>https://www.youtube.com/watch?v=0oW9GLgsa8s</a:t>
            </a:r>
            <a:r>
              <a:rPr lang="en-NZ" dirty="0"/>
              <a:t> </a:t>
            </a:r>
          </a:p>
          <a:p>
            <a:endParaRPr lang="en-NZ" dirty="0"/>
          </a:p>
        </p:txBody>
      </p:sp>
    </p:spTree>
    <p:extLst>
      <p:ext uri="{BB962C8B-B14F-4D97-AF65-F5344CB8AC3E}">
        <p14:creationId xmlns:p14="http://schemas.microsoft.com/office/powerpoint/2010/main" val="932396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a:t>Bruce Springsteen - Born in the USA</a:t>
            </a:r>
            <a:endParaRPr lang="en-NZ" dirty="0"/>
          </a:p>
        </p:txBody>
      </p:sp>
      <p:sp>
        <p:nvSpPr>
          <p:cNvPr id="3" name="Content Placeholder 2"/>
          <p:cNvSpPr>
            <a:spLocks noGrp="1"/>
          </p:cNvSpPr>
          <p:nvPr>
            <p:ph idx="1"/>
          </p:nvPr>
        </p:nvSpPr>
        <p:spPr/>
        <p:txBody>
          <a:bodyPr>
            <a:normAutofit fontScale="92500" lnSpcReduction="20000"/>
          </a:bodyPr>
          <a:lstStyle/>
          <a:p>
            <a:r>
              <a:rPr lang="en-NZ" dirty="0"/>
              <a:t>(1984) – The Bruce Springsteen single from the biggest selling album of 1985 was written to be a song about the troubles of a working class man forced into the Vietnam War but was largely considered to be a patriotic song. It was so popular that the Reagan administration asked to use it as part of the </a:t>
            </a:r>
            <a:r>
              <a:rPr lang="en-NZ" dirty="0" err="1"/>
              <a:t>reelection</a:t>
            </a:r>
            <a:r>
              <a:rPr lang="en-NZ" dirty="0"/>
              <a:t> campaign but Springsteen, a strong liberal, nixed the idea.</a:t>
            </a:r>
            <a:br>
              <a:rPr lang="en-NZ" dirty="0"/>
            </a:br>
            <a:endParaRPr lang="en-NZ" dirty="0"/>
          </a:p>
          <a:p>
            <a:r>
              <a:rPr lang="en-NZ" dirty="0">
                <a:hlinkClick r:id="rId2"/>
              </a:rPr>
              <a:t>https://www.youtube.com/watch?v=EPhWR4d3FJQ</a:t>
            </a:r>
            <a:r>
              <a:rPr lang="en-NZ" dirty="0"/>
              <a:t> </a:t>
            </a:r>
            <a:endParaRPr lang="en-NZ" dirty="0"/>
          </a:p>
        </p:txBody>
      </p:sp>
    </p:spTree>
    <p:extLst>
      <p:ext uri="{BB962C8B-B14F-4D97-AF65-F5344CB8AC3E}">
        <p14:creationId xmlns:p14="http://schemas.microsoft.com/office/powerpoint/2010/main" val="2209654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a:t>Bob Dylan - Blowing in the Wind </a:t>
            </a:r>
            <a:endParaRPr lang="en-NZ" dirty="0"/>
          </a:p>
        </p:txBody>
      </p:sp>
      <p:sp>
        <p:nvSpPr>
          <p:cNvPr id="3" name="Content Placeholder 2"/>
          <p:cNvSpPr>
            <a:spLocks noGrp="1"/>
          </p:cNvSpPr>
          <p:nvPr>
            <p:ph idx="1"/>
          </p:nvPr>
        </p:nvSpPr>
        <p:spPr>
          <a:xfrm>
            <a:off x="457200" y="1646236"/>
            <a:ext cx="8229600" cy="4906963"/>
          </a:xfrm>
        </p:spPr>
        <p:txBody>
          <a:bodyPr>
            <a:normAutofit fontScale="92500" lnSpcReduction="20000"/>
          </a:bodyPr>
          <a:lstStyle/>
          <a:p>
            <a:r>
              <a:rPr lang="en-NZ" dirty="0"/>
              <a:t>(1963) - This song was written and recorded by a then 21-year-old Bob Dylan as the United States escalated their involvement in the Vietnam War. The song, which gained larger prominence when it was re-recorded by the folk trio, Peter, Paul and Mary, became one of the most famous protest songs to come out of the 60s as well as an anthem for the African-American Civil Rights Movement </a:t>
            </a:r>
            <a:br>
              <a:rPr lang="en-NZ" dirty="0"/>
            </a:br>
            <a:endParaRPr lang="en-NZ" dirty="0"/>
          </a:p>
          <a:p>
            <a:r>
              <a:rPr lang="en-NZ" dirty="0">
                <a:hlinkClick r:id="rId2"/>
              </a:rPr>
              <a:t>https://www.youtube.com/watch?v=vWwgrjjIMXA</a:t>
            </a:r>
            <a:r>
              <a:rPr lang="en-NZ" dirty="0"/>
              <a:t> </a:t>
            </a:r>
          </a:p>
          <a:p>
            <a:endParaRPr lang="en-NZ" dirty="0"/>
          </a:p>
        </p:txBody>
      </p:sp>
    </p:spTree>
    <p:extLst>
      <p:ext uri="{BB962C8B-B14F-4D97-AF65-F5344CB8AC3E}">
        <p14:creationId xmlns:p14="http://schemas.microsoft.com/office/powerpoint/2010/main" val="25842641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Custom 4">
      <a:dk1>
        <a:sysClr val="windowText" lastClr="000000"/>
      </a:dk1>
      <a:lt1>
        <a:sysClr val="window" lastClr="FFFFFF"/>
      </a:lt1>
      <a:dk2>
        <a:srgbClr val="1F497D"/>
      </a:dk2>
      <a:lt2>
        <a:srgbClr val="EEECE1"/>
      </a:lt2>
      <a:accent1>
        <a:srgbClr val="C5B358"/>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442</TotalTime>
  <Words>646</Words>
  <Application>Microsoft Office PowerPoint</Application>
  <PresentationFormat>On-screen Show (4:3)</PresentationFormat>
  <Paragraphs>90</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Rockwell</vt:lpstr>
      <vt:lpstr>Wingdings 2</vt:lpstr>
      <vt:lpstr>Foundry</vt:lpstr>
      <vt:lpstr>Vietnam</vt:lpstr>
      <vt:lpstr>PowerPoint Presentation</vt:lpstr>
      <vt:lpstr>What Do You Know?</vt:lpstr>
      <vt:lpstr>PowerPoint Presentation</vt:lpstr>
      <vt:lpstr>Public Opinion</vt:lpstr>
      <vt:lpstr>Public Opinion</vt:lpstr>
      <vt:lpstr>Who Protested?</vt:lpstr>
      <vt:lpstr>Public Opinion</vt:lpstr>
      <vt:lpstr>Specific Protests</vt:lpstr>
      <vt:lpstr>Specific Protests</vt:lpstr>
      <vt:lpstr>Richard Nixon</vt:lpstr>
      <vt:lpstr>Kent State</vt:lpstr>
      <vt:lpstr>Kent State</vt:lpstr>
      <vt:lpstr>Kent State</vt:lpstr>
      <vt:lpstr>PowerPoint Presentation</vt:lpstr>
      <vt:lpstr>Protest Songs</vt:lpstr>
      <vt:lpstr>REM – Orage Crush </vt:lpstr>
      <vt:lpstr>Jim Morrison – The Unknown Shoulder </vt:lpstr>
      <vt:lpstr>Bruce Springsteen - Born in the USA</vt:lpstr>
      <vt:lpstr>Bob Dylan - Blowing in the Wind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 to Vietnam</dc:title>
  <dc:creator>Doug</dc:creator>
  <cp:lastModifiedBy>Sarah Jane Clifford</cp:lastModifiedBy>
  <cp:revision>32</cp:revision>
  <dcterms:created xsi:type="dcterms:W3CDTF">2011-04-04T08:59:46Z</dcterms:created>
  <dcterms:modified xsi:type="dcterms:W3CDTF">2017-09-04T01:41:01Z</dcterms:modified>
</cp:coreProperties>
</file>